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55298-4A39-4B44-823D-DAA4CD7EC5E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AACCD2E8-1D84-4919-9D54-B97379581088}">
      <dgm:prSet/>
      <dgm:spPr/>
      <dgm:t>
        <a:bodyPr/>
        <a:lstStyle/>
        <a:p>
          <a:pPr rtl="0"/>
          <a:r>
            <a:rPr lang="es-ES_tradnl" smtClean="0"/>
            <a:t>Sistema Nacional de Transparencia</a:t>
          </a:r>
          <a:br>
            <a:rPr lang="es-ES_tradnl" smtClean="0"/>
          </a:br>
          <a:r>
            <a:rPr lang="es-ES_tradnl" smtClean="0"/>
            <a:t>Coordinación de la Región Norte </a:t>
          </a:r>
          <a:endParaRPr lang="es-MX"/>
        </a:p>
      </dgm:t>
    </dgm:pt>
    <dgm:pt modelId="{E340E02C-AEE0-4607-BAE7-BAC143D38D02}" type="parTrans" cxnId="{9209D6E8-7331-457D-905F-2B5AF3CEF279}">
      <dgm:prSet/>
      <dgm:spPr/>
      <dgm:t>
        <a:bodyPr/>
        <a:lstStyle/>
        <a:p>
          <a:endParaRPr lang="es-MX"/>
        </a:p>
      </dgm:t>
    </dgm:pt>
    <dgm:pt modelId="{FD54387B-FF47-4010-8D2E-37B18CBD50EE}" type="sibTrans" cxnId="{9209D6E8-7331-457D-905F-2B5AF3CEF279}">
      <dgm:prSet/>
      <dgm:spPr/>
      <dgm:t>
        <a:bodyPr/>
        <a:lstStyle/>
        <a:p>
          <a:endParaRPr lang="es-MX"/>
        </a:p>
      </dgm:t>
    </dgm:pt>
    <dgm:pt modelId="{50AADEEB-71E0-473B-BD67-1578BDF29E03}" type="pres">
      <dgm:prSet presAssocID="{BDC55298-4A39-4B44-823D-DAA4CD7EC5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40A04D5-D115-4275-871E-804A51A258B6}" type="pres">
      <dgm:prSet presAssocID="{AACCD2E8-1D84-4919-9D54-B9737958108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C2FB0BC-842F-4B42-B00E-F34EC7904FA4}" type="presOf" srcId="{AACCD2E8-1D84-4919-9D54-B97379581088}" destId="{240A04D5-D115-4275-871E-804A51A258B6}" srcOrd="0" destOrd="0" presId="urn:microsoft.com/office/officeart/2005/8/layout/vList2"/>
    <dgm:cxn modelId="{49DD33BB-7737-4E7B-99E8-2A0862343E95}" type="presOf" srcId="{BDC55298-4A39-4B44-823D-DAA4CD7EC5E6}" destId="{50AADEEB-71E0-473B-BD67-1578BDF29E03}" srcOrd="0" destOrd="0" presId="urn:microsoft.com/office/officeart/2005/8/layout/vList2"/>
    <dgm:cxn modelId="{9209D6E8-7331-457D-905F-2B5AF3CEF279}" srcId="{BDC55298-4A39-4B44-823D-DAA4CD7EC5E6}" destId="{AACCD2E8-1D84-4919-9D54-B97379581088}" srcOrd="0" destOrd="0" parTransId="{E340E02C-AEE0-4607-BAE7-BAC143D38D02}" sibTransId="{FD54387B-FF47-4010-8D2E-37B18CBD50EE}"/>
    <dgm:cxn modelId="{BF735978-F7F1-44DB-9A17-5D965EB3BDA5}" type="presParOf" srcId="{50AADEEB-71E0-473B-BD67-1578BDF29E03}" destId="{240A04D5-D115-4275-871E-804A51A258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E061A8-8231-4BAE-8C6D-C702921096D8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06A4529-C74D-4DFA-A387-23104D98DFCC}">
      <dgm:prSet/>
      <dgm:spPr/>
      <dgm:t>
        <a:bodyPr/>
        <a:lstStyle/>
        <a:p>
          <a:pPr rtl="0"/>
          <a:r>
            <a:rPr lang="es-ES_tradnl" smtClean="0"/>
            <a:t>Acciones conjuntas y coordinadas de capacitación, promoción y vinculación, en el ámbito regional.</a:t>
          </a:r>
          <a:endParaRPr lang="es-MX"/>
        </a:p>
      </dgm:t>
    </dgm:pt>
    <dgm:pt modelId="{1E75E03A-3F8C-4274-877F-B08EE997F431}" type="parTrans" cxnId="{E29A922A-9BA4-47A7-9F6A-BF34C0BDAEFC}">
      <dgm:prSet/>
      <dgm:spPr/>
      <dgm:t>
        <a:bodyPr/>
        <a:lstStyle/>
        <a:p>
          <a:endParaRPr lang="es-MX"/>
        </a:p>
      </dgm:t>
    </dgm:pt>
    <dgm:pt modelId="{759F3794-62AC-4B17-8BE3-38549553509B}" type="sibTrans" cxnId="{E29A922A-9BA4-47A7-9F6A-BF34C0BDAEFC}">
      <dgm:prSet/>
      <dgm:spPr/>
      <dgm:t>
        <a:bodyPr/>
        <a:lstStyle/>
        <a:p>
          <a:endParaRPr lang="es-MX"/>
        </a:p>
      </dgm:t>
    </dgm:pt>
    <dgm:pt modelId="{80AA33D6-FED3-4D42-8344-1A11EE1A7D09}">
      <dgm:prSet/>
      <dgm:spPr/>
      <dgm:t>
        <a:bodyPr/>
        <a:lstStyle/>
        <a:p>
          <a:pPr rtl="0"/>
          <a:r>
            <a:rPr lang="es-ES_tradnl" dirty="0" smtClean="0"/>
            <a:t>Jornadas o eventos regionales mensuales en </a:t>
          </a:r>
          <a:r>
            <a:rPr lang="es-ES_tradnl" dirty="0" smtClean="0"/>
            <a:t>sedes </a:t>
          </a:r>
          <a:r>
            <a:rPr lang="es-ES_tradnl" dirty="0" smtClean="0"/>
            <a:t>alternadas, junto con cursos regionales de capacitación para personal de organismos garantes y sujetos obligados de la región, y/o eventos de promoción.</a:t>
          </a:r>
          <a:endParaRPr lang="es-MX" dirty="0"/>
        </a:p>
      </dgm:t>
    </dgm:pt>
    <dgm:pt modelId="{4B934673-DF07-4DD5-B64F-C2C4A7E8B17D}" type="parTrans" cxnId="{11AF8F51-C369-4F4B-860D-A587FB45B4B7}">
      <dgm:prSet/>
      <dgm:spPr/>
      <dgm:t>
        <a:bodyPr/>
        <a:lstStyle/>
        <a:p>
          <a:endParaRPr lang="es-MX"/>
        </a:p>
      </dgm:t>
    </dgm:pt>
    <dgm:pt modelId="{BB3D6EBD-8712-4A18-9AEF-E4ADE1394E9D}" type="sibTrans" cxnId="{11AF8F51-C369-4F4B-860D-A587FB45B4B7}">
      <dgm:prSet/>
      <dgm:spPr/>
      <dgm:t>
        <a:bodyPr/>
        <a:lstStyle/>
        <a:p>
          <a:endParaRPr lang="es-MX"/>
        </a:p>
      </dgm:t>
    </dgm:pt>
    <dgm:pt modelId="{1F626943-D150-46D2-85E6-EEAB84C9E292}">
      <dgm:prSet/>
      <dgm:spPr/>
      <dgm:t>
        <a:bodyPr/>
        <a:lstStyle/>
        <a:p>
          <a:pPr rtl="0"/>
          <a:r>
            <a:rPr lang="es-ES_tradnl" dirty="0" smtClean="0"/>
            <a:t>Sesiones mensuales para </a:t>
          </a:r>
          <a:r>
            <a:rPr lang="es-ES_tradnl" dirty="0" smtClean="0"/>
            <a:t>la atención y seguimiento de las problemáticas, propuestas y demandas de apoyo de los organismos garantes de la región.</a:t>
          </a:r>
          <a:endParaRPr lang="es-MX" dirty="0"/>
        </a:p>
      </dgm:t>
    </dgm:pt>
    <dgm:pt modelId="{26220E3B-7E26-436A-81CF-524B033FD46F}" type="parTrans" cxnId="{C33E749C-1C6E-43AE-808E-7B8FA7746564}">
      <dgm:prSet/>
      <dgm:spPr/>
      <dgm:t>
        <a:bodyPr/>
        <a:lstStyle/>
        <a:p>
          <a:endParaRPr lang="es-MX"/>
        </a:p>
      </dgm:t>
    </dgm:pt>
    <dgm:pt modelId="{0B0CB05E-F10B-4AA8-8E5D-BA1012CBEB2D}" type="sibTrans" cxnId="{C33E749C-1C6E-43AE-808E-7B8FA7746564}">
      <dgm:prSet/>
      <dgm:spPr/>
      <dgm:t>
        <a:bodyPr/>
        <a:lstStyle/>
        <a:p>
          <a:endParaRPr lang="es-MX"/>
        </a:p>
      </dgm:t>
    </dgm:pt>
    <dgm:pt modelId="{A751E106-84E4-4B3B-B958-FF8700866680}" type="pres">
      <dgm:prSet presAssocID="{33E061A8-8231-4BAE-8C6D-C702921096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0D8B2EF-A460-471F-BF36-DE1CCFB1C8AF}" type="pres">
      <dgm:prSet presAssocID="{306A4529-C74D-4DFA-A387-23104D98DFC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231CC3-A253-43DD-ABD4-103976D6A78A}" type="pres">
      <dgm:prSet presAssocID="{759F3794-62AC-4B17-8BE3-38549553509B}" presName="spacer" presStyleCnt="0"/>
      <dgm:spPr/>
    </dgm:pt>
    <dgm:pt modelId="{D68B981A-B70C-4051-BD60-E1EA128DBABB}" type="pres">
      <dgm:prSet presAssocID="{80AA33D6-FED3-4D42-8344-1A11EE1A7D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8C1A4F-58BA-4A1A-8813-611CE954CDC4}" type="pres">
      <dgm:prSet presAssocID="{BB3D6EBD-8712-4A18-9AEF-E4ADE1394E9D}" presName="spacer" presStyleCnt="0"/>
      <dgm:spPr/>
    </dgm:pt>
    <dgm:pt modelId="{FC93D383-9980-4FAF-82CD-704753D0E76A}" type="pres">
      <dgm:prSet presAssocID="{1F626943-D150-46D2-85E6-EEAB84C9E29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DE2272D-82EF-470D-AFB7-75AF710C726D}" type="presOf" srcId="{306A4529-C74D-4DFA-A387-23104D98DFCC}" destId="{A0D8B2EF-A460-471F-BF36-DE1CCFB1C8AF}" srcOrd="0" destOrd="0" presId="urn:microsoft.com/office/officeart/2005/8/layout/vList2"/>
    <dgm:cxn modelId="{95EEB7C3-8442-4FA4-9A6B-7DA7106DB3F5}" type="presOf" srcId="{80AA33D6-FED3-4D42-8344-1A11EE1A7D09}" destId="{D68B981A-B70C-4051-BD60-E1EA128DBABB}" srcOrd="0" destOrd="0" presId="urn:microsoft.com/office/officeart/2005/8/layout/vList2"/>
    <dgm:cxn modelId="{C33E749C-1C6E-43AE-808E-7B8FA7746564}" srcId="{33E061A8-8231-4BAE-8C6D-C702921096D8}" destId="{1F626943-D150-46D2-85E6-EEAB84C9E292}" srcOrd="2" destOrd="0" parTransId="{26220E3B-7E26-436A-81CF-524B033FD46F}" sibTransId="{0B0CB05E-F10B-4AA8-8E5D-BA1012CBEB2D}"/>
    <dgm:cxn modelId="{11AF8F51-C369-4F4B-860D-A587FB45B4B7}" srcId="{33E061A8-8231-4BAE-8C6D-C702921096D8}" destId="{80AA33D6-FED3-4D42-8344-1A11EE1A7D09}" srcOrd="1" destOrd="0" parTransId="{4B934673-DF07-4DD5-B64F-C2C4A7E8B17D}" sibTransId="{BB3D6EBD-8712-4A18-9AEF-E4ADE1394E9D}"/>
    <dgm:cxn modelId="{44AB2E47-E594-408F-9C64-A0C583D44AA9}" type="presOf" srcId="{33E061A8-8231-4BAE-8C6D-C702921096D8}" destId="{A751E106-84E4-4B3B-B958-FF8700866680}" srcOrd="0" destOrd="0" presId="urn:microsoft.com/office/officeart/2005/8/layout/vList2"/>
    <dgm:cxn modelId="{E29A922A-9BA4-47A7-9F6A-BF34C0BDAEFC}" srcId="{33E061A8-8231-4BAE-8C6D-C702921096D8}" destId="{306A4529-C74D-4DFA-A387-23104D98DFCC}" srcOrd="0" destOrd="0" parTransId="{1E75E03A-3F8C-4274-877F-B08EE997F431}" sibTransId="{759F3794-62AC-4B17-8BE3-38549553509B}"/>
    <dgm:cxn modelId="{187D37EC-0F59-4995-9B1C-E7DBCCA29DE5}" type="presOf" srcId="{1F626943-D150-46D2-85E6-EEAB84C9E292}" destId="{FC93D383-9980-4FAF-82CD-704753D0E76A}" srcOrd="0" destOrd="0" presId="urn:microsoft.com/office/officeart/2005/8/layout/vList2"/>
    <dgm:cxn modelId="{E71EDEBF-D4B9-49E1-ACDF-AA8FA7B463AE}" type="presParOf" srcId="{A751E106-84E4-4B3B-B958-FF8700866680}" destId="{A0D8B2EF-A460-471F-BF36-DE1CCFB1C8AF}" srcOrd="0" destOrd="0" presId="urn:microsoft.com/office/officeart/2005/8/layout/vList2"/>
    <dgm:cxn modelId="{D350C210-3DBC-40EB-8BE5-730D5D8F9920}" type="presParOf" srcId="{A751E106-84E4-4B3B-B958-FF8700866680}" destId="{CF231CC3-A253-43DD-ABD4-103976D6A78A}" srcOrd="1" destOrd="0" presId="urn:microsoft.com/office/officeart/2005/8/layout/vList2"/>
    <dgm:cxn modelId="{E523A7DA-EB02-4421-B585-B8BEEFF66764}" type="presParOf" srcId="{A751E106-84E4-4B3B-B958-FF8700866680}" destId="{D68B981A-B70C-4051-BD60-E1EA128DBABB}" srcOrd="2" destOrd="0" presId="urn:microsoft.com/office/officeart/2005/8/layout/vList2"/>
    <dgm:cxn modelId="{E726D3DF-4C4F-4DBB-967E-D8131C685C63}" type="presParOf" srcId="{A751E106-84E4-4B3B-B958-FF8700866680}" destId="{048C1A4F-58BA-4A1A-8813-611CE954CDC4}" srcOrd="3" destOrd="0" presId="urn:microsoft.com/office/officeart/2005/8/layout/vList2"/>
    <dgm:cxn modelId="{40EAEE2F-8A42-428B-85C5-C29D03DFED90}" type="presParOf" srcId="{A751E106-84E4-4B3B-B958-FF8700866680}" destId="{FC93D383-9980-4FAF-82CD-704753D0E76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B384287-D2AD-455D-B851-0A6E3D3720D3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8C9C08B8-826C-4298-8E51-E2D70CE1ABEC}">
      <dgm:prSet/>
      <dgm:spPr/>
      <dgm:t>
        <a:bodyPr/>
        <a:lstStyle/>
        <a:p>
          <a:pPr rtl="0"/>
          <a:r>
            <a:rPr lang="es-MX" smtClean="0"/>
            <a:t>Calendarización y sedes tentativas para las jornadas o eventos regionales 2016</a:t>
          </a:r>
          <a:endParaRPr lang="es-MX"/>
        </a:p>
      </dgm:t>
    </dgm:pt>
    <dgm:pt modelId="{BA6DCDB8-ECB4-4E36-8A97-E7F85BF4B3A1}" type="parTrans" cxnId="{383DB8D7-35C8-43AE-A597-4AE9DC377CC8}">
      <dgm:prSet/>
      <dgm:spPr/>
      <dgm:t>
        <a:bodyPr/>
        <a:lstStyle/>
        <a:p>
          <a:endParaRPr lang="es-MX"/>
        </a:p>
      </dgm:t>
    </dgm:pt>
    <dgm:pt modelId="{F366BD4E-2C06-4943-B52E-9619ADCEC410}" type="sibTrans" cxnId="{383DB8D7-35C8-43AE-A597-4AE9DC377CC8}">
      <dgm:prSet/>
      <dgm:spPr/>
      <dgm:t>
        <a:bodyPr/>
        <a:lstStyle/>
        <a:p>
          <a:endParaRPr lang="es-MX"/>
        </a:p>
      </dgm:t>
    </dgm:pt>
    <dgm:pt modelId="{780DC386-A19E-4E22-BF25-1A103E2DE727}" type="pres">
      <dgm:prSet presAssocID="{0B384287-D2AD-455D-B851-0A6E3D3720D3}" presName="linear" presStyleCnt="0">
        <dgm:presLayoutVars>
          <dgm:animLvl val="lvl"/>
          <dgm:resizeHandles val="exact"/>
        </dgm:presLayoutVars>
      </dgm:prSet>
      <dgm:spPr/>
    </dgm:pt>
    <dgm:pt modelId="{8C825D50-5CE8-49BD-90E6-68D8761A2A59}" type="pres">
      <dgm:prSet presAssocID="{8C9C08B8-826C-4298-8E51-E2D70CE1ABE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18341D6-F049-4FDE-9CB0-D96FC03F5719}" type="presOf" srcId="{8C9C08B8-826C-4298-8E51-E2D70CE1ABEC}" destId="{8C825D50-5CE8-49BD-90E6-68D8761A2A59}" srcOrd="0" destOrd="0" presId="urn:microsoft.com/office/officeart/2005/8/layout/vList2"/>
    <dgm:cxn modelId="{6ED8A27F-9E03-4600-AF25-A9102478C79D}" type="presOf" srcId="{0B384287-D2AD-455D-B851-0A6E3D3720D3}" destId="{780DC386-A19E-4E22-BF25-1A103E2DE727}" srcOrd="0" destOrd="0" presId="urn:microsoft.com/office/officeart/2005/8/layout/vList2"/>
    <dgm:cxn modelId="{383DB8D7-35C8-43AE-A597-4AE9DC377CC8}" srcId="{0B384287-D2AD-455D-B851-0A6E3D3720D3}" destId="{8C9C08B8-826C-4298-8E51-E2D70CE1ABEC}" srcOrd="0" destOrd="0" parTransId="{BA6DCDB8-ECB4-4E36-8A97-E7F85BF4B3A1}" sibTransId="{F366BD4E-2C06-4943-B52E-9619ADCEC410}"/>
    <dgm:cxn modelId="{1EED3F76-445F-4DA4-A1A2-5D810DEFAEBB}" type="presParOf" srcId="{780DC386-A19E-4E22-BF25-1A103E2DE727}" destId="{8C825D50-5CE8-49BD-90E6-68D8761A2A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C63C38-0C76-48B9-A801-FE9B7CDF6E30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E444B1A0-596F-4A6F-87D9-93A39B2A63CC}">
      <dgm:prSet/>
      <dgm:spPr/>
      <dgm:t>
        <a:bodyPr/>
        <a:lstStyle/>
        <a:p>
          <a:pPr rtl="0"/>
          <a:r>
            <a:rPr lang="es-MX" dirty="0" smtClean="0"/>
            <a:t>Propuesta de formato básico de las jornadas o eventos regionales</a:t>
          </a:r>
          <a:endParaRPr lang="es-MX" dirty="0"/>
        </a:p>
      </dgm:t>
    </dgm:pt>
    <dgm:pt modelId="{5177875C-08AE-4088-A12E-473CCB460D87}" type="parTrans" cxnId="{FB12D4AD-FBC5-4C24-99A9-71330CD20225}">
      <dgm:prSet/>
      <dgm:spPr/>
      <dgm:t>
        <a:bodyPr/>
        <a:lstStyle/>
        <a:p>
          <a:endParaRPr lang="es-MX"/>
        </a:p>
      </dgm:t>
    </dgm:pt>
    <dgm:pt modelId="{A1E48910-2A3D-481F-9CFE-4194318DF38B}" type="sibTrans" cxnId="{FB12D4AD-FBC5-4C24-99A9-71330CD20225}">
      <dgm:prSet/>
      <dgm:spPr/>
      <dgm:t>
        <a:bodyPr/>
        <a:lstStyle/>
        <a:p>
          <a:endParaRPr lang="es-MX"/>
        </a:p>
      </dgm:t>
    </dgm:pt>
    <dgm:pt modelId="{B7D1B641-C481-4189-9C60-BEF4BFB18EB7}" type="pres">
      <dgm:prSet presAssocID="{38C63C38-0C76-48B9-A801-FE9B7CDF6E30}" presName="linear" presStyleCnt="0">
        <dgm:presLayoutVars>
          <dgm:animLvl val="lvl"/>
          <dgm:resizeHandles val="exact"/>
        </dgm:presLayoutVars>
      </dgm:prSet>
      <dgm:spPr/>
    </dgm:pt>
    <dgm:pt modelId="{99186E68-18FF-439A-BD65-36BE2CF3F507}" type="pres">
      <dgm:prSet presAssocID="{E444B1A0-596F-4A6F-87D9-93A39B2A63C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C85A410-836D-469B-8D9B-9517976A949F}" type="presOf" srcId="{E444B1A0-596F-4A6F-87D9-93A39B2A63CC}" destId="{99186E68-18FF-439A-BD65-36BE2CF3F507}" srcOrd="0" destOrd="0" presId="urn:microsoft.com/office/officeart/2005/8/layout/vList2"/>
    <dgm:cxn modelId="{0FB591D9-2C3C-41ED-BE0C-61D05B106DDB}" type="presOf" srcId="{38C63C38-0C76-48B9-A801-FE9B7CDF6E30}" destId="{B7D1B641-C481-4189-9C60-BEF4BFB18EB7}" srcOrd="0" destOrd="0" presId="urn:microsoft.com/office/officeart/2005/8/layout/vList2"/>
    <dgm:cxn modelId="{FB12D4AD-FBC5-4C24-99A9-71330CD20225}" srcId="{38C63C38-0C76-48B9-A801-FE9B7CDF6E30}" destId="{E444B1A0-596F-4A6F-87D9-93A39B2A63CC}" srcOrd="0" destOrd="0" parTransId="{5177875C-08AE-4088-A12E-473CCB460D87}" sibTransId="{A1E48910-2A3D-481F-9CFE-4194318DF38B}"/>
    <dgm:cxn modelId="{BBB5A716-C0DC-4520-9A98-C8C69BABD92F}" type="presParOf" srcId="{B7D1B641-C481-4189-9C60-BEF4BFB18EB7}" destId="{99186E68-18FF-439A-BD65-36BE2CF3F5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8ED03E2-A33A-43BE-A794-5331637F774E}" type="doc">
      <dgm:prSet loTypeId="urn:microsoft.com/office/officeart/2005/8/layout/hProcess9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A657127-5927-4513-9DE5-05CFC372D6B9}">
      <dgm:prSet/>
      <dgm:spPr/>
      <dgm:t>
        <a:bodyPr/>
        <a:lstStyle/>
        <a:p>
          <a:pPr rtl="0"/>
          <a:r>
            <a:rPr lang="es-MX" dirty="0" smtClean="0"/>
            <a:t>Ceremonia inaugural con la participación de autoridades e invitados especiales (Duración máxima una hora).</a:t>
          </a:r>
          <a:endParaRPr lang="es-MX" dirty="0"/>
        </a:p>
      </dgm:t>
    </dgm:pt>
    <dgm:pt modelId="{874AB9C3-EAD1-4577-AB8E-F4D8A0860E65}" type="parTrans" cxnId="{93891991-57E7-4B26-97B2-C498C7962F34}">
      <dgm:prSet/>
      <dgm:spPr/>
      <dgm:t>
        <a:bodyPr/>
        <a:lstStyle/>
        <a:p>
          <a:endParaRPr lang="es-MX"/>
        </a:p>
      </dgm:t>
    </dgm:pt>
    <dgm:pt modelId="{6F8BA5C5-976D-44B9-9C77-4EBCAF2D2CC0}" type="sibTrans" cxnId="{93891991-57E7-4B26-97B2-C498C7962F34}">
      <dgm:prSet/>
      <dgm:spPr/>
      <dgm:t>
        <a:bodyPr/>
        <a:lstStyle/>
        <a:p>
          <a:endParaRPr lang="es-MX"/>
        </a:p>
      </dgm:t>
    </dgm:pt>
    <dgm:pt modelId="{2FB9FAEA-ACE6-4C4C-AEED-7A23D513CD04}">
      <dgm:prSet/>
      <dgm:spPr/>
      <dgm:t>
        <a:bodyPr/>
        <a:lstStyle/>
        <a:p>
          <a:pPr rtl="0"/>
          <a:r>
            <a:rPr lang="es-MX" dirty="0" smtClean="0"/>
            <a:t>Sesión regional (Duración máxima dos horas).</a:t>
          </a:r>
          <a:endParaRPr lang="es-MX" dirty="0"/>
        </a:p>
      </dgm:t>
    </dgm:pt>
    <dgm:pt modelId="{A0626F5C-D312-4237-BD3F-D15322C65590}" type="parTrans" cxnId="{078E96AA-7C62-4B0C-B533-E23E8AD1092A}">
      <dgm:prSet/>
      <dgm:spPr/>
      <dgm:t>
        <a:bodyPr/>
        <a:lstStyle/>
        <a:p>
          <a:endParaRPr lang="es-MX"/>
        </a:p>
      </dgm:t>
    </dgm:pt>
    <dgm:pt modelId="{ECBE2B33-CF17-45F8-A39C-7612C7E07EF2}" type="sibTrans" cxnId="{078E96AA-7C62-4B0C-B533-E23E8AD1092A}">
      <dgm:prSet/>
      <dgm:spPr/>
      <dgm:t>
        <a:bodyPr/>
        <a:lstStyle/>
        <a:p>
          <a:endParaRPr lang="es-MX"/>
        </a:p>
      </dgm:t>
    </dgm:pt>
    <dgm:pt modelId="{41991E80-FD13-49C1-BC20-36F0D4F30B60}">
      <dgm:prSet/>
      <dgm:spPr/>
      <dgm:t>
        <a:bodyPr/>
        <a:lstStyle/>
        <a:p>
          <a:pPr rtl="0"/>
          <a:r>
            <a:rPr lang="es-MX" dirty="0" smtClean="0"/>
            <a:t>Evento de capacitación y/o promoción (Duración cuatro horas).</a:t>
          </a:r>
          <a:endParaRPr lang="es-MX" dirty="0"/>
        </a:p>
      </dgm:t>
    </dgm:pt>
    <dgm:pt modelId="{DF8732CA-E856-439F-8D9E-0312736AF50E}" type="parTrans" cxnId="{CDA1D0C1-23AF-4CFB-AED2-846422B5268B}">
      <dgm:prSet/>
      <dgm:spPr/>
      <dgm:t>
        <a:bodyPr/>
        <a:lstStyle/>
        <a:p>
          <a:endParaRPr lang="es-MX"/>
        </a:p>
      </dgm:t>
    </dgm:pt>
    <dgm:pt modelId="{0E302101-BD78-40A3-AC24-6CEE015F5FEF}" type="sibTrans" cxnId="{CDA1D0C1-23AF-4CFB-AED2-846422B5268B}">
      <dgm:prSet/>
      <dgm:spPr/>
      <dgm:t>
        <a:bodyPr/>
        <a:lstStyle/>
        <a:p>
          <a:endParaRPr lang="es-MX"/>
        </a:p>
      </dgm:t>
    </dgm:pt>
    <dgm:pt modelId="{C63B83FB-C947-4CA1-9017-36D75C626285}">
      <dgm:prSet/>
      <dgm:spPr/>
      <dgm:t>
        <a:bodyPr/>
        <a:lstStyle/>
        <a:p>
          <a:pPr rtl="0"/>
          <a:r>
            <a:rPr lang="es-MX" smtClean="0"/>
            <a:t>Comida.  </a:t>
          </a:r>
          <a:endParaRPr lang="es-MX"/>
        </a:p>
      </dgm:t>
    </dgm:pt>
    <dgm:pt modelId="{59D8EC25-3259-49D0-BA72-F4D268BF0717}" type="parTrans" cxnId="{E023CB0E-E622-412C-9384-C0B029EE8430}">
      <dgm:prSet/>
      <dgm:spPr/>
      <dgm:t>
        <a:bodyPr/>
        <a:lstStyle/>
        <a:p>
          <a:endParaRPr lang="es-MX"/>
        </a:p>
      </dgm:t>
    </dgm:pt>
    <dgm:pt modelId="{D9B66BC5-5782-464A-B2B5-D007E42D3B21}" type="sibTrans" cxnId="{E023CB0E-E622-412C-9384-C0B029EE8430}">
      <dgm:prSet/>
      <dgm:spPr/>
      <dgm:t>
        <a:bodyPr/>
        <a:lstStyle/>
        <a:p>
          <a:endParaRPr lang="es-MX"/>
        </a:p>
      </dgm:t>
    </dgm:pt>
    <dgm:pt modelId="{22DCD03C-96D9-4FD0-950E-EB8F1E8D731F}" type="pres">
      <dgm:prSet presAssocID="{B8ED03E2-A33A-43BE-A794-5331637F774E}" presName="CompostProcess" presStyleCnt="0">
        <dgm:presLayoutVars>
          <dgm:dir/>
          <dgm:resizeHandles val="exact"/>
        </dgm:presLayoutVars>
      </dgm:prSet>
      <dgm:spPr/>
    </dgm:pt>
    <dgm:pt modelId="{0DAE3215-8C0A-433F-9ECA-8E967DBDFF8F}" type="pres">
      <dgm:prSet presAssocID="{B8ED03E2-A33A-43BE-A794-5331637F774E}" presName="arrow" presStyleLbl="bgShp" presStyleIdx="0" presStyleCnt="1"/>
      <dgm:spPr/>
    </dgm:pt>
    <dgm:pt modelId="{00B8EEB3-28F8-446E-942F-DDAA2DDC71C6}" type="pres">
      <dgm:prSet presAssocID="{B8ED03E2-A33A-43BE-A794-5331637F774E}" presName="linearProcess" presStyleCnt="0"/>
      <dgm:spPr/>
    </dgm:pt>
    <dgm:pt modelId="{4F68BFE8-CB7E-4382-8702-77B86F9C1504}" type="pres">
      <dgm:prSet presAssocID="{FA657127-5927-4513-9DE5-05CFC372D6B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689EC7-3CC5-4BA7-B3B9-17DB74F35602}" type="pres">
      <dgm:prSet presAssocID="{6F8BA5C5-976D-44B9-9C77-4EBCAF2D2CC0}" presName="sibTrans" presStyleCnt="0"/>
      <dgm:spPr/>
    </dgm:pt>
    <dgm:pt modelId="{89FFBEC4-0045-4BAA-8582-3260249D1E34}" type="pres">
      <dgm:prSet presAssocID="{2FB9FAEA-ACE6-4C4C-AEED-7A23D513CD04}" presName="textNode" presStyleLbl="node1" presStyleIdx="1" presStyleCnt="4">
        <dgm:presLayoutVars>
          <dgm:bulletEnabled val="1"/>
        </dgm:presLayoutVars>
      </dgm:prSet>
      <dgm:spPr/>
    </dgm:pt>
    <dgm:pt modelId="{B658B830-3372-459D-8E38-3195C63A1AAE}" type="pres">
      <dgm:prSet presAssocID="{ECBE2B33-CF17-45F8-A39C-7612C7E07EF2}" presName="sibTrans" presStyleCnt="0"/>
      <dgm:spPr/>
    </dgm:pt>
    <dgm:pt modelId="{F21BE286-B179-4759-97BD-504A0B2BCFB5}" type="pres">
      <dgm:prSet presAssocID="{41991E80-FD13-49C1-BC20-36F0D4F30B60}" presName="textNode" presStyleLbl="node1" presStyleIdx="2" presStyleCnt="4">
        <dgm:presLayoutVars>
          <dgm:bulletEnabled val="1"/>
        </dgm:presLayoutVars>
      </dgm:prSet>
      <dgm:spPr/>
    </dgm:pt>
    <dgm:pt modelId="{085C0B06-189B-45C7-908A-3AD3DF5B8DA2}" type="pres">
      <dgm:prSet presAssocID="{0E302101-BD78-40A3-AC24-6CEE015F5FEF}" presName="sibTrans" presStyleCnt="0"/>
      <dgm:spPr/>
    </dgm:pt>
    <dgm:pt modelId="{86539E5E-53A7-456E-9F32-E8DB14374ED0}" type="pres">
      <dgm:prSet presAssocID="{C63B83FB-C947-4CA1-9017-36D75C626285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48A543FC-0D4C-4388-95D4-D67D9EB69E25}" type="presOf" srcId="{B8ED03E2-A33A-43BE-A794-5331637F774E}" destId="{22DCD03C-96D9-4FD0-950E-EB8F1E8D731F}" srcOrd="0" destOrd="0" presId="urn:microsoft.com/office/officeart/2005/8/layout/hProcess9"/>
    <dgm:cxn modelId="{E7187E8C-F151-4A47-A3B1-DD1DA10CEA11}" type="presOf" srcId="{C63B83FB-C947-4CA1-9017-36D75C626285}" destId="{86539E5E-53A7-456E-9F32-E8DB14374ED0}" srcOrd="0" destOrd="0" presId="urn:microsoft.com/office/officeart/2005/8/layout/hProcess9"/>
    <dgm:cxn modelId="{E023CB0E-E622-412C-9384-C0B029EE8430}" srcId="{B8ED03E2-A33A-43BE-A794-5331637F774E}" destId="{C63B83FB-C947-4CA1-9017-36D75C626285}" srcOrd="3" destOrd="0" parTransId="{59D8EC25-3259-49D0-BA72-F4D268BF0717}" sibTransId="{D9B66BC5-5782-464A-B2B5-D007E42D3B21}"/>
    <dgm:cxn modelId="{93891991-57E7-4B26-97B2-C498C7962F34}" srcId="{B8ED03E2-A33A-43BE-A794-5331637F774E}" destId="{FA657127-5927-4513-9DE5-05CFC372D6B9}" srcOrd="0" destOrd="0" parTransId="{874AB9C3-EAD1-4577-AB8E-F4D8A0860E65}" sibTransId="{6F8BA5C5-976D-44B9-9C77-4EBCAF2D2CC0}"/>
    <dgm:cxn modelId="{078E96AA-7C62-4B0C-B533-E23E8AD1092A}" srcId="{B8ED03E2-A33A-43BE-A794-5331637F774E}" destId="{2FB9FAEA-ACE6-4C4C-AEED-7A23D513CD04}" srcOrd="1" destOrd="0" parTransId="{A0626F5C-D312-4237-BD3F-D15322C65590}" sibTransId="{ECBE2B33-CF17-45F8-A39C-7612C7E07EF2}"/>
    <dgm:cxn modelId="{F892F7AF-92C9-4113-BBEF-D9B99DB14C29}" type="presOf" srcId="{FA657127-5927-4513-9DE5-05CFC372D6B9}" destId="{4F68BFE8-CB7E-4382-8702-77B86F9C1504}" srcOrd="0" destOrd="0" presId="urn:microsoft.com/office/officeart/2005/8/layout/hProcess9"/>
    <dgm:cxn modelId="{E881FB81-434E-44AF-AF55-1F9FE2C1876D}" type="presOf" srcId="{41991E80-FD13-49C1-BC20-36F0D4F30B60}" destId="{F21BE286-B179-4759-97BD-504A0B2BCFB5}" srcOrd="0" destOrd="0" presId="urn:microsoft.com/office/officeart/2005/8/layout/hProcess9"/>
    <dgm:cxn modelId="{5030880A-FC8B-4FE0-A787-790E3AEDBDA8}" type="presOf" srcId="{2FB9FAEA-ACE6-4C4C-AEED-7A23D513CD04}" destId="{89FFBEC4-0045-4BAA-8582-3260249D1E34}" srcOrd="0" destOrd="0" presId="urn:microsoft.com/office/officeart/2005/8/layout/hProcess9"/>
    <dgm:cxn modelId="{CDA1D0C1-23AF-4CFB-AED2-846422B5268B}" srcId="{B8ED03E2-A33A-43BE-A794-5331637F774E}" destId="{41991E80-FD13-49C1-BC20-36F0D4F30B60}" srcOrd="2" destOrd="0" parTransId="{DF8732CA-E856-439F-8D9E-0312736AF50E}" sibTransId="{0E302101-BD78-40A3-AC24-6CEE015F5FEF}"/>
    <dgm:cxn modelId="{CCF8A5CA-C086-4AF0-8EE1-A0B8F65C2A6A}" type="presParOf" srcId="{22DCD03C-96D9-4FD0-950E-EB8F1E8D731F}" destId="{0DAE3215-8C0A-433F-9ECA-8E967DBDFF8F}" srcOrd="0" destOrd="0" presId="urn:microsoft.com/office/officeart/2005/8/layout/hProcess9"/>
    <dgm:cxn modelId="{BA866365-1837-4A6D-ADB1-1DC989C8CB87}" type="presParOf" srcId="{22DCD03C-96D9-4FD0-950E-EB8F1E8D731F}" destId="{00B8EEB3-28F8-446E-942F-DDAA2DDC71C6}" srcOrd="1" destOrd="0" presId="urn:microsoft.com/office/officeart/2005/8/layout/hProcess9"/>
    <dgm:cxn modelId="{AD9F9D2B-B4C6-4BA9-BCCB-4E46D33338A2}" type="presParOf" srcId="{00B8EEB3-28F8-446E-942F-DDAA2DDC71C6}" destId="{4F68BFE8-CB7E-4382-8702-77B86F9C1504}" srcOrd="0" destOrd="0" presId="urn:microsoft.com/office/officeart/2005/8/layout/hProcess9"/>
    <dgm:cxn modelId="{EDDF96A4-CE5F-42C4-83A4-517CF02904FB}" type="presParOf" srcId="{00B8EEB3-28F8-446E-942F-DDAA2DDC71C6}" destId="{25689EC7-3CC5-4BA7-B3B9-17DB74F35602}" srcOrd="1" destOrd="0" presId="urn:microsoft.com/office/officeart/2005/8/layout/hProcess9"/>
    <dgm:cxn modelId="{DC78D6DF-47E2-4E44-AAE2-58216AEF7FB9}" type="presParOf" srcId="{00B8EEB3-28F8-446E-942F-DDAA2DDC71C6}" destId="{89FFBEC4-0045-4BAA-8582-3260249D1E34}" srcOrd="2" destOrd="0" presId="urn:microsoft.com/office/officeart/2005/8/layout/hProcess9"/>
    <dgm:cxn modelId="{0246E14F-2313-4D12-A751-D89CFBA226A1}" type="presParOf" srcId="{00B8EEB3-28F8-446E-942F-DDAA2DDC71C6}" destId="{B658B830-3372-459D-8E38-3195C63A1AAE}" srcOrd="3" destOrd="0" presId="urn:microsoft.com/office/officeart/2005/8/layout/hProcess9"/>
    <dgm:cxn modelId="{2C47317E-4A07-4A5A-B2B3-D605C11D9913}" type="presParOf" srcId="{00B8EEB3-28F8-446E-942F-DDAA2DDC71C6}" destId="{F21BE286-B179-4759-97BD-504A0B2BCFB5}" srcOrd="4" destOrd="0" presId="urn:microsoft.com/office/officeart/2005/8/layout/hProcess9"/>
    <dgm:cxn modelId="{F340CD9E-0E3A-4808-A0D1-26C0504F6DE0}" type="presParOf" srcId="{00B8EEB3-28F8-446E-942F-DDAA2DDC71C6}" destId="{085C0B06-189B-45C7-908A-3AD3DF5B8DA2}" srcOrd="5" destOrd="0" presId="urn:microsoft.com/office/officeart/2005/8/layout/hProcess9"/>
    <dgm:cxn modelId="{E600AA37-D2DB-4424-A232-F9AF8501D940}" type="presParOf" srcId="{00B8EEB3-28F8-446E-942F-DDAA2DDC71C6}" destId="{86539E5E-53A7-456E-9F32-E8DB14374ED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FBE4E9-5FDC-4468-88F8-A3A90C46A9E7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3DB9D0AC-CBCD-472A-AB14-2A0EBF411337}">
      <dgm:prSet/>
      <dgm:spPr/>
      <dgm:t>
        <a:bodyPr/>
        <a:lstStyle/>
        <a:p>
          <a:pPr rtl="0"/>
          <a:r>
            <a:rPr lang="es-ES_tradnl" smtClean="0"/>
            <a:t>Propuesta de Plan de Trabajo 2015-2016</a:t>
          </a:r>
          <a:endParaRPr lang="es-MX"/>
        </a:p>
      </dgm:t>
    </dgm:pt>
    <dgm:pt modelId="{2FE568A7-21EE-47F1-8423-6FB961C3FC55}" type="parTrans" cxnId="{F0AB1850-96EF-4257-A90B-A9B7DDBE1362}">
      <dgm:prSet/>
      <dgm:spPr/>
      <dgm:t>
        <a:bodyPr/>
        <a:lstStyle/>
        <a:p>
          <a:endParaRPr lang="es-MX"/>
        </a:p>
      </dgm:t>
    </dgm:pt>
    <dgm:pt modelId="{C9D0FF48-9A7F-4A4E-BACC-712645385669}" type="sibTrans" cxnId="{F0AB1850-96EF-4257-A90B-A9B7DDBE1362}">
      <dgm:prSet/>
      <dgm:spPr/>
      <dgm:t>
        <a:bodyPr/>
        <a:lstStyle/>
        <a:p>
          <a:endParaRPr lang="es-MX"/>
        </a:p>
      </dgm:t>
    </dgm:pt>
    <dgm:pt modelId="{A33083ED-6A4E-48C2-B7D3-9F7A985B1FB7}" type="pres">
      <dgm:prSet presAssocID="{02FBE4E9-5FDC-4468-88F8-A3A90C46A9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2E42872-80C0-492C-9A69-BEE4146A0267}" type="pres">
      <dgm:prSet presAssocID="{3DB9D0AC-CBCD-472A-AB14-2A0EBF4113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0AB1850-96EF-4257-A90B-A9B7DDBE1362}" srcId="{02FBE4E9-5FDC-4468-88F8-A3A90C46A9E7}" destId="{3DB9D0AC-CBCD-472A-AB14-2A0EBF411337}" srcOrd="0" destOrd="0" parTransId="{2FE568A7-21EE-47F1-8423-6FB961C3FC55}" sibTransId="{C9D0FF48-9A7F-4A4E-BACC-712645385669}"/>
    <dgm:cxn modelId="{ECB2332A-357A-4AF8-A773-6C413A2B36F4}" type="presOf" srcId="{3DB9D0AC-CBCD-472A-AB14-2A0EBF411337}" destId="{02E42872-80C0-492C-9A69-BEE4146A0267}" srcOrd="0" destOrd="0" presId="urn:microsoft.com/office/officeart/2005/8/layout/vList2"/>
    <dgm:cxn modelId="{8F9378D7-4FFB-4938-8E4D-65825B62A863}" type="presOf" srcId="{02FBE4E9-5FDC-4468-88F8-A3A90C46A9E7}" destId="{A33083ED-6A4E-48C2-B7D3-9F7A985B1FB7}" srcOrd="0" destOrd="0" presId="urn:microsoft.com/office/officeart/2005/8/layout/vList2"/>
    <dgm:cxn modelId="{64724CAE-E35D-464C-951D-63AB418B693A}" type="presParOf" srcId="{A33083ED-6A4E-48C2-B7D3-9F7A985B1FB7}" destId="{02E42872-80C0-492C-9A69-BEE4146A02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E9E3BE-8E55-4BAC-90AF-33655EE8539B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B3BB51A-8289-419D-A085-84FE774183CA}">
      <dgm:prSet custT="1"/>
      <dgm:spPr/>
      <dgm:t>
        <a:bodyPr/>
        <a:lstStyle/>
        <a:p>
          <a:pPr rtl="0"/>
          <a:r>
            <a:rPr lang="es-MX" sz="4800" dirty="0" smtClean="0"/>
            <a:t>Objetivo general: </a:t>
          </a:r>
          <a:endParaRPr lang="es-MX" sz="4800" dirty="0"/>
        </a:p>
      </dgm:t>
    </dgm:pt>
    <dgm:pt modelId="{A46AFF2F-60B5-4729-8E89-972236A118CE}" type="parTrans" cxnId="{AE06654C-11EE-4FCF-8B36-D4F0E28F8A05}">
      <dgm:prSet/>
      <dgm:spPr/>
      <dgm:t>
        <a:bodyPr/>
        <a:lstStyle/>
        <a:p>
          <a:endParaRPr lang="es-MX"/>
        </a:p>
      </dgm:t>
    </dgm:pt>
    <dgm:pt modelId="{8A3B7413-6BEB-40F3-9004-0069EB77725B}" type="sibTrans" cxnId="{AE06654C-11EE-4FCF-8B36-D4F0E28F8A05}">
      <dgm:prSet/>
      <dgm:spPr/>
      <dgm:t>
        <a:bodyPr/>
        <a:lstStyle/>
        <a:p>
          <a:endParaRPr lang="es-MX"/>
        </a:p>
      </dgm:t>
    </dgm:pt>
    <dgm:pt modelId="{9385C3D0-0FCA-4E76-A7E7-C6FF55192748}" type="pres">
      <dgm:prSet presAssocID="{B8E9E3BE-8E55-4BAC-90AF-33655EE853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876B0C4-215E-4B5E-9967-A133E57EE63E}" type="pres">
      <dgm:prSet presAssocID="{AB3BB51A-8289-419D-A085-84FE774183C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E06654C-11EE-4FCF-8B36-D4F0E28F8A05}" srcId="{B8E9E3BE-8E55-4BAC-90AF-33655EE8539B}" destId="{AB3BB51A-8289-419D-A085-84FE774183CA}" srcOrd="0" destOrd="0" parTransId="{A46AFF2F-60B5-4729-8E89-972236A118CE}" sibTransId="{8A3B7413-6BEB-40F3-9004-0069EB77725B}"/>
    <dgm:cxn modelId="{637600C0-30D5-4E55-8C5B-BD3BA09168B7}" type="presOf" srcId="{B8E9E3BE-8E55-4BAC-90AF-33655EE8539B}" destId="{9385C3D0-0FCA-4E76-A7E7-C6FF55192748}" srcOrd="0" destOrd="0" presId="urn:microsoft.com/office/officeart/2005/8/layout/vList2"/>
    <dgm:cxn modelId="{D844544A-CBDB-4E53-BFB6-B6C036C3C666}" type="presOf" srcId="{AB3BB51A-8289-419D-A085-84FE774183CA}" destId="{3876B0C4-215E-4B5E-9967-A133E57EE63E}" srcOrd="0" destOrd="0" presId="urn:microsoft.com/office/officeart/2005/8/layout/vList2"/>
    <dgm:cxn modelId="{A226E223-82AE-48BB-8919-6F1BC901EA68}" type="presParOf" srcId="{9385C3D0-0FCA-4E76-A7E7-C6FF55192748}" destId="{3876B0C4-215E-4B5E-9967-A133E57EE63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E59253-9613-4B5A-AD18-0160C773EBAA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77A3AE5E-AC0E-4228-827A-F0A1158A0E3A}">
      <dgm:prSet/>
      <dgm:spPr/>
      <dgm:t>
        <a:bodyPr/>
        <a:lstStyle/>
        <a:p>
          <a:pPr rtl="0"/>
          <a:r>
            <a:rPr lang="es-ES_tradnl" smtClean="0"/>
            <a:t>Contribuir al fortalecimiento de la autonomía constitucional y las capacidades institucionales de los organismos garantes de la región norte, mediante la sinergia interinstitucional que propicie la mejora continua de sus funciones sustantivas, así como la promoción, difusión, capacitación y vinculación, en el marco del Sistema Nacional de Transparencia.</a:t>
          </a:r>
          <a:endParaRPr lang="es-MX"/>
        </a:p>
      </dgm:t>
    </dgm:pt>
    <dgm:pt modelId="{F043C541-5010-4C37-AFBA-42EA00C8C11A}" type="parTrans" cxnId="{08F22203-B9A2-4D9C-BD1D-E9EF0B85864B}">
      <dgm:prSet/>
      <dgm:spPr/>
      <dgm:t>
        <a:bodyPr/>
        <a:lstStyle/>
        <a:p>
          <a:endParaRPr lang="es-MX"/>
        </a:p>
      </dgm:t>
    </dgm:pt>
    <dgm:pt modelId="{AA934CAA-41B6-4C5D-AED4-54DAACA27600}" type="sibTrans" cxnId="{08F22203-B9A2-4D9C-BD1D-E9EF0B85864B}">
      <dgm:prSet/>
      <dgm:spPr/>
      <dgm:t>
        <a:bodyPr/>
        <a:lstStyle/>
        <a:p>
          <a:endParaRPr lang="es-MX"/>
        </a:p>
      </dgm:t>
    </dgm:pt>
    <dgm:pt modelId="{2DFD4FF9-5A99-42A7-9F9C-A94709D23179}" type="pres">
      <dgm:prSet presAssocID="{82E59253-9613-4B5A-AD18-0160C773EB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E43137D-35EE-40A4-BE73-4B6E47BF59BE}" type="pres">
      <dgm:prSet presAssocID="{77A3AE5E-AC0E-4228-827A-F0A1158A0E3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7E671E5-5F4B-4824-8F80-B98BD3EC909F}" type="presOf" srcId="{82E59253-9613-4B5A-AD18-0160C773EBAA}" destId="{2DFD4FF9-5A99-42A7-9F9C-A94709D23179}" srcOrd="0" destOrd="0" presId="urn:microsoft.com/office/officeart/2005/8/layout/vList2"/>
    <dgm:cxn modelId="{08F22203-B9A2-4D9C-BD1D-E9EF0B85864B}" srcId="{82E59253-9613-4B5A-AD18-0160C773EBAA}" destId="{77A3AE5E-AC0E-4228-827A-F0A1158A0E3A}" srcOrd="0" destOrd="0" parTransId="{F043C541-5010-4C37-AFBA-42EA00C8C11A}" sibTransId="{AA934CAA-41B6-4C5D-AED4-54DAACA27600}"/>
    <dgm:cxn modelId="{27430166-83C8-4D18-A6F4-C5E7FF092052}" type="presOf" srcId="{77A3AE5E-AC0E-4228-827A-F0A1158A0E3A}" destId="{7E43137D-35EE-40A4-BE73-4B6E47BF59BE}" srcOrd="0" destOrd="0" presId="urn:microsoft.com/office/officeart/2005/8/layout/vList2"/>
    <dgm:cxn modelId="{613DC0AF-7289-4D59-8696-3B2F43572F58}" type="presParOf" srcId="{2DFD4FF9-5A99-42A7-9F9C-A94709D23179}" destId="{7E43137D-35EE-40A4-BE73-4B6E47BF59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8D295B-D222-49F0-B541-7E2B36CF782C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D4F9BEA-45A6-43E0-9892-CAB709193EC4}">
      <dgm:prSet custT="1"/>
      <dgm:spPr/>
      <dgm:t>
        <a:bodyPr/>
        <a:lstStyle/>
        <a:p>
          <a:pPr rtl="0"/>
          <a:r>
            <a:rPr lang="es-MX" sz="4400" u="none" dirty="0" smtClean="0"/>
            <a:t>Imagen objetivo:</a:t>
          </a:r>
          <a:endParaRPr lang="es-MX" sz="4400" u="none" dirty="0"/>
        </a:p>
      </dgm:t>
    </dgm:pt>
    <dgm:pt modelId="{79BAE5D0-92D9-4B6E-BB53-57825C5032B5}" type="parTrans" cxnId="{9ED8B0E3-645C-42D2-AB7B-D71ACD31ED7E}">
      <dgm:prSet/>
      <dgm:spPr/>
      <dgm:t>
        <a:bodyPr/>
        <a:lstStyle/>
        <a:p>
          <a:endParaRPr lang="es-MX"/>
        </a:p>
      </dgm:t>
    </dgm:pt>
    <dgm:pt modelId="{28ADA666-1DBB-412B-A9DC-E401D125D00B}" type="sibTrans" cxnId="{9ED8B0E3-645C-42D2-AB7B-D71ACD31ED7E}">
      <dgm:prSet/>
      <dgm:spPr/>
      <dgm:t>
        <a:bodyPr/>
        <a:lstStyle/>
        <a:p>
          <a:endParaRPr lang="es-MX"/>
        </a:p>
      </dgm:t>
    </dgm:pt>
    <dgm:pt modelId="{79840B45-305A-4CD7-BC0C-07C4DF86C2A3}" type="pres">
      <dgm:prSet presAssocID="{648D295B-D222-49F0-B541-7E2B36CF78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52F1579-15F3-4355-96DA-1B50A5534F58}" type="pres">
      <dgm:prSet presAssocID="{6D4F9BEA-45A6-43E0-9892-CAB709193EC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FE9053A-95F0-459D-BF2D-AC0D814EC74A}" type="presOf" srcId="{6D4F9BEA-45A6-43E0-9892-CAB709193EC4}" destId="{C52F1579-15F3-4355-96DA-1B50A5534F58}" srcOrd="0" destOrd="0" presId="urn:microsoft.com/office/officeart/2005/8/layout/vList2"/>
    <dgm:cxn modelId="{9ED8B0E3-645C-42D2-AB7B-D71ACD31ED7E}" srcId="{648D295B-D222-49F0-B541-7E2B36CF782C}" destId="{6D4F9BEA-45A6-43E0-9892-CAB709193EC4}" srcOrd="0" destOrd="0" parTransId="{79BAE5D0-92D9-4B6E-BB53-57825C5032B5}" sibTransId="{28ADA666-1DBB-412B-A9DC-E401D125D00B}"/>
    <dgm:cxn modelId="{7A2425DF-922B-40A1-84CC-32AB6FB6428A}" type="presOf" srcId="{648D295B-D222-49F0-B541-7E2B36CF782C}" destId="{79840B45-305A-4CD7-BC0C-07C4DF86C2A3}" srcOrd="0" destOrd="0" presId="urn:microsoft.com/office/officeart/2005/8/layout/vList2"/>
    <dgm:cxn modelId="{F73F0BDF-91F7-4A9F-9041-B6F7EC70EB70}" type="presParOf" srcId="{79840B45-305A-4CD7-BC0C-07C4DF86C2A3}" destId="{C52F1579-15F3-4355-96DA-1B50A5534F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E35DF1-3D61-48A6-9C71-070F4624A62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314046ED-9741-430C-BB69-E3C2ED58AE16}">
      <dgm:prSet/>
      <dgm:spPr/>
      <dgm:t>
        <a:bodyPr/>
        <a:lstStyle/>
        <a:p>
          <a:pPr rtl="0"/>
          <a:r>
            <a:rPr lang="es-ES_tradnl" dirty="0" smtClean="0"/>
            <a:t>Organismos garantes de la región norte robustecidos; </a:t>
          </a:r>
          <a:r>
            <a:rPr lang="es-ES_tradnl" smtClean="0"/>
            <a:t>interactuando </a:t>
          </a:r>
          <a:r>
            <a:rPr lang="es-ES_tradnl" smtClean="0"/>
            <a:t> y colaborando </a:t>
          </a:r>
          <a:r>
            <a:rPr lang="es-ES_tradnl" dirty="0" smtClean="0"/>
            <a:t>entre sí para fortalecer su autonomía y sus capacidades institucionales; compartiendo y replicando mejores prácticas, criterios, metodologías y herramientas, a fin de mejorar continuamente su función garante y promotora de la transparencia, el acceso a la información, la protección de datos personales, la gestión documental y los archivos, para bien de </a:t>
          </a:r>
          <a:r>
            <a:rPr lang="es-ES_tradnl" smtClean="0"/>
            <a:t>la </a:t>
          </a:r>
          <a:r>
            <a:rPr lang="es-ES_tradnl" smtClean="0"/>
            <a:t>sociedad.</a:t>
          </a:r>
          <a:endParaRPr lang="es-MX" dirty="0"/>
        </a:p>
      </dgm:t>
    </dgm:pt>
    <dgm:pt modelId="{35C8C286-05F2-45B5-9D08-5FA620EC2BF3}" type="parTrans" cxnId="{AA8E460A-BBD9-4B98-98C3-2247855C7368}">
      <dgm:prSet/>
      <dgm:spPr/>
      <dgm:t>
        <a:bodyPr/>
        <a:lstStyle/>
        <a:p>
          <a:endParaRPr lang="es-MX"/>
        </a:p>
      </dgm:t>
    </dgm:pt>
    <dgm:pt modelId="{F7EE52CA-8383-4FDC-AA24-E73D67F7C43E}" type="sibTrans" cxnId="{AA8E460A-BBD9-4B98-98C3-2247855C7368}">
      <dgm:prSet/>
      <dgm:spPr/>
      <dgm:t>
        <a:bodyPr/>
        <a:lstStyle/>
        <a:p>
          <a:endParaRPr lang="es-MX"/>
        </a:p>
      </dgm:t>
    </dgm:pt>
    <dgm:pt modelId="{A4CF91E2-5962-4CA9-A71D-B3EE5BD81E59}" type="pres">
      <dgm:prSet presAssocID="{12E35DF1-3D61-48A6-9C71-070F4624A6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2B8E925-841D-441B-A124-59A515DBD0FA}" type="pres">
      <dgm:prSet presAssocID="{314046ED-9741-430C-BB69-E3C2ED58AE1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A8E460A-BBD9-4B98-98C3-2247855C7368}" srcId="{12E35DF1-3D61-48A6-9C71-070F4624A62F}" destId="{314046ED-9741-430C-BB69-E3C2ED58AE16}" srcOrd="0" destOrd="0" parTransId="{35C8C286-05F2-45B5-9D08-5FA620EC2BF3}" sibTransId="{F7EE52CA-8383-4FDC-AA24-E73D67F7C43E}"/>
    <dgm:cxn modelId="{055E60B0-5284-411A-9ABA-BCB8794EC3A5}" type="presOf" srcId="{314046ED-9741-430C-BB69-E3C2ED58AE16}" destId="{B2B8E925-841D-441B-A124-59A515DBD0FA}" srcOrd="0" destOrd="0" presId="urn:microsoft.com/office/officeart/2005/8/layout/vList2"/>
    <dgm:cxn modelId="{B393E3CE-D3C5-468A-828F-51146423C406}" type="presOf" srcId="{12E35DF1-3D61-48A6-9C71-070F4624A62F}" destId="{A4CF91E2-5962-4CA9-A71D-B3EE5BD81E59}" srcOrd="0" destOrd="0" presId="urn:microsoft.com/office/officeart/2005/8/layout/vList2"/>
    <dgm:cxn modelId="{0CF7C131-9FAC-418B-ACB0-110A8AE8DA95}" type="presParOf" srcId="{A4CF91E2-5962-4CA9-A71D-B3EE5BD81E59}" destId="{B2B8E925-841D-441B-A124-59A515DBD0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84004B-CE6B-4080-A6E2-9860091A7A4A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5DE3DAF-1500-4376-A244-130738BC3E2B}">
      <dgm:prSet/>
      <dgm:spPr/>
      <dgm:t>
        <a:bodyPr/>
        <a:lstStyle/>
        <a:p>
          <a:pPr rtl="0"/>
          <a:r>
            <a:rPr lang="es-MX" dirty="0" smtClean="0"/>
            <a:t>Líneas prioritarias de acción:</a:t>
          </a:r>
          <a:endParaRPr lang="es-MX" dirty="0"/>
        </a:p>
      </dgm:t>
    </dgm:pt>
    <dgm:pt modelId="{3085EF91-C9D7-4542-B464-82567D5C9295}" type="parTrans" cxnId="{6F01AF37-8219-426D-B59A-9C7265574E8C}">
      <dgm:prSet/>
      <dgm:spPr/>
      <dgm:t>
        <a:bodyPr/>
        <a:lstStyle/>
        <a:p>
          <a:endParaRPr lang="es-MX"/>
        </a:p>
      </dgm:t>
    </dgm:pt>
    <dgm:pt modelId="{3FDDF9F4-3138-4D84-BAB4-8F31348245EF}" type="sibTrans" cxnId="{6F01AF37-8219-426D-B59A-9C7265574E8C}">
      <dgm:prSet/>
      <dgm:spPr/>
      <dgm:t>
        <a:bodyPr/>
        <a:lstStyle/>
        <a:p>
          <a:endParaRPr lang="es-MX"/>
        </a:p>
      </dgm:t>
    </dgm:pt>
    <dgm:pt modelId="{FAF7D4FC-9EAE-4833-92D8-C04D289DF3BE}" type="pres">
      <dgm:prSet presAssocID="{A684004B-CE6B-4080-A6E2-9860091A7A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5F00389-3DF5-4DB2-902E-BF43264127A2}" type="pres">
      <dgm:prSet presAssocID="{95DE3DAF-1500-4376-A244-130738BC3E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F01AF37-8219-426D-B59A-9C7265574E8C}" srcId="{A684004B-CE6B-4080-A6E2-9860091A7A4A}" destId="{95DE3DAF-1500-4376-A244-130738BC3E2B}" srcOrd="0" destOrd="0" parTransId="{3085EF91-C9D7-4542-B464-82567D5C9295}" sibTransId="{3FDDF9F4-3138-4D84-BAB4-8F31348245EF}"/>
    <dgm:cxn modelId="{4C21A726-AACC-4E85-8543-CFAF1F3F1B73}" type="presOf" srcId="{95DE3DAF-1500-4376-A244-130738BC3E2B}" destId="{95F00389-3DF5-4DB2-902E-BF43264127A2}" srcOrd="0" destOrd="0" presId="urn:microsoft.com/office/officeart/2005/8/layout/vList2"/>
    <dgm:cxn modelId="{C934CA3D-1BF4-4188-BE18-23F7BB81EF1E}" type="presOf" srcId="{A684004B-CE6B-4080-A6E2-9860091A7A4A}" destId="{FAF7D4FC-9EAE-4833-92D8-C04D289DF3BE}" srcOrd="0" destOrd="0" presId="urn:microsoft.com/office/officeart/2005/8/layout/vList2"/>
    <dgm:cxn modelId="{8FC2412B-BB18-4E7D-94B9-3DBE4172FC4C}" type="presParOf" srcId="{FAF7D4FC-9EAE-4833-92D8-C04D289DF3BE}" destId="{95F00389-3DF5-4DB2-902E-BF43264127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37CC58-DFF8-469F-918A-2A08ECB36E5D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C9F06B20-7C53-4BF4-AB73-92D2E2267D32}">
      <dgm:prSet/>
      <dgm:spPr/>
      <dgm:t>
        <a:bodyPr/>
        <a:lstStyle/>
        <a:p>
          <a:pPr rtl="0"/>
          <a:r>
            <a:rPr lang="es-ES_tradnl" smtClean="0"/>
            <a:t>Impulso a la armonización del marco constitucional y legal de las entidades federativas con la LGT.</a:t>
          </a:r>
          <a:endParaRPr lang="es-MX"/>
        </a:p>
      </dgm:t>
    </dgm:pt>
    <dgm:pt modelId="{B3CBD5AB-A024-492D-8501-76D4544FA284}" type="parTrans" cxnId="{64C901A6-8A75-441D-BF4C-89418BA8A61F}">
      <dgm:prSet/>
      <dgm:spPr/>
      <dgm:t>
        <a:bodyPr/>
        <a:lstStyle/>
        <a:p>
          <a:endParaRPr lang="es-MX"/>
        </a:p>
      </dgm:t>
    </dgm:pt>
    <dgm:pt modelId="{C694E23B-F130-47A5-A294-5FF2065EE9D8}" type="sibTrans" cxnId="{64C901A6-8A75-441D-BF4C-89418BA8A61F}">
      <dgm:prSet/>
      <dgm:spPr/>
      <dgm:t>
        <a:bodyPr/>
        <a:lstStyle/>
        <a:p>
          <a:endParaRPr lang="es-MX"/>
        </a:p>
      </dgm:t>
    </dgm:pt>
    <dgm:pt modelId="{39A1C925-8CB1-4B28-B994-ADFF7C26E890}">
      <dgm:prSet/>
      <dgm:spPr/>
      <dgm:t>
        <a:bodyPr/>
        <a:lstStyle/>
        <a:p>
          <a:pPr rtl="0"/>
          <a:r>
            <a:rPr lang="es-ES_tradnl" smtClean="0"/>
            <a:t>Desarrollo y mejora continua las capacidades institucionales de los organismos garantes para cumplir la LGT.</a:t>
          </a:r>
          <a:endParaRPr lang="es-MX"/>
        </a:p>
      </dgm:t>
    </dgm:pt>
    <dgm:pt modelId="{63C9C4F0-165B-430E-A5F8-56532A83B2C3}" type="parTrans" cxnId="{BF3F4FF7-ADBF-4DC4-8EAA-5402847FC9C7}">
      <dgm:prSet/>
      <dgm:spPr/>
      <dgm:t>
        <a:bodyPr/>
        <a:lstStyle/>
        <a:p>
          <a:endParaRPr lang="es-MX"/>
        </a:p>
      </dgm:t>
    </dgm:pt>
    <dgm:pt modelId="{4B3EC925-F128-48AE-AD39-EA4C40FEDAC1}" type="sibTrans" cxnId="{BF3F4FF7-ADBF-4DC4-8EAA-5402847FC9C7}">
      <dgm:prSet/>
      <dgm:spPr/>
      <dgm:t>
        <a:bodyPr/>
        <a:lstStyle/>
        <a:p>
          <a:endParaRPr lang="es-MX"/>
        </a:p>
      </dgm:t>
    </dgm:pt>
    <dgm:pt modelId="{0F69399D-3DDC-4BF1-8748-C64629D9275F}">
      <dgm:prSet/>
      <dgm:spPr/>
      <dgm:t>
        <a:bodyPr/>
        <a:lstStyle/>
        <a:p>
          <a:pPr rtl="0"/>
          <a:r>
            <a:rPr lang="es-ES_tradnl" smtClean="0"/>
            <a:t>Apoyo y colaboración interinstitucional para la migración e inserción del actual sistema Infomex a la Plataforma Nacional.</a:t>
          </a:r>
          <a:endParaRPr lang="es-MX"/>
        </a:p>
      </dgm:t>
    </dgm:pt>
    <dgm:pt modelId="{EC0B5A57-5990-4D5F-AACE-DD74FD3A11F5}" type="parTrans" cxnId="{96EF6D00-5EE1-4444-A601-9D60483B6005}">
      <dgm:prSet/>
      <dgm:spPr/>
      <dgm:t>
        <a:bodyPr/>
        <a:lstStyle/>
        <a:p>
          <a:endParaRPr lang="es-MX"/>
        </a:p>
      </dgm:t>
    </dgm:pt>
    <dgm:pt modelId="{9148FABE-A104-4489-A9D3-AA6357A877EF}" type="sibTrans" cxnId="{96EF6D00-5EE1-4444-A601-9D60483B6005}">
      <dgm:prSet/>
      <dgm:spPr/>
      <dgm:t>
        <a:bodyPr/>
        <a:lstStyle/>
        <a:p>
          <a:endParaRPr lang="es-MX"/>
        </a:p>
      </dgm:t>
    </dgm:pt>
    <dgm:pt modelId="{F838ED20-4910-46DE-B0A3-4B8F0869A085}">
      <dgm:prSet/>
      <dgm:spPr/>
      <dgm:t>
        <a:bodyPr/>
        <a:lstStyle/>
        <a:p>
          <a:pPr rtl="0"/>
          <a:r>
            <a:rPr lang="es-ES_tradnl" smtClean="0"/>
            <a:t>Participación activa y permanente de los organismos garantes en el diseño, revisión, ejecución y evaluación tanto de los lineamientos del SNT, como del Programa Nacional de Transparencia.</a:t>
          </a:r>
          <a:endParaRPr lang="es-MX"/>
        </a:p>
      </dgm:t>
    </dgm:pt>
    <dgm:pt modelId="{5C730B39-EEAB-4BB9-B6C3-71B9342650A5}" type="parTrans" cxnId="{F80E67EB-8387-4A41-B612-E16044804168}">
      <dgm:prSet/>
      <dgm:spPr/>
      <dgm:t>
        <a:bodyPr/>
        <a:lstStyle/>
        <a:p>
          <a:endParaRPr lang="es-MX"/>
        </a:p>
      </dgm:t>
    </dgm:pt>
    <dgm:pt modelId="{1D029943-853A-4A4D-97A4-BF3FEA795671}" type="sibTrans" cxnId="{F80E67EB-8387-4A41-B612-E16044804168}">
      <dgm:prSet/>
      <dgm:spPr/>
      <dgm:t>
        <a:bodyPr/>
        <a:lstStyle/>
        <a:p>
          <a:endParaRPr lang="es-MX"/>
        </a:p>
      </dgm:t>
    </dgm:pt>
    <dgm:pt modelId="{D1D65DAB-8341-4D3C-A7BE-0793FB71FAB4}">
      <dgm:prSet/>
      <dgm:spPr/>
      <dgm:t>
        <a:bodyPr/>
        <a:lstStyle/>
        <a:p>
          <a:pPr rtl="0"/>
          <a:r>
            <a:rPr lang="es-ES_tradnl" smtClean="0"/>
            <a:t>Realización, en forma conjunta con el INAI y los organismos garantes, de diversas actividades encaminadas a la promoción, difusión, consulta y capacitación sobre la LGT, la Plataforma Nacional y el Programa Nacional de Transparencia.</a:t>
          </a:r>
          <a:endParaRPr lang="es-MX"/>
        </a:p>
      </dgm:t>
    </dgm:pt>
    <dgm:pt modelId="{8707E602-01A1-4CB7-B015-A7C0A172C6F8}" type="parTrans" cxnId="{3C2DF814-62FE-4C0D-8732-D5C122731681}">
      <dgm:prSet/>
      <dgm:spPr/>
      <dgm:t>
        <a:bodyPr/>
        <a:lstStyle/>
        <a:p>
          <a:endParaRPr lang="es-MX"/>
        </a:p>
      </dgm:t>
    </dgm:pt>
    <dgm:pt modelId="{478B68C8-3C5F-4237-8A37-82047DF03E34}" type="sibTrans" cxnId="{3C2DF814-62FE-4C0D-8732-D5C122731681}">
      <dgm:prSet/>
      <dgm:spPr/>
      <dgm:t>
        <a:bodyPr/>
        <a:lstStyle/>
        <a:p>
          <a:endParaRPr lang="es-MX"/>
        </a:p>
      </dgm:t>
    </dgm:pt>
    <dgm:pt modelId="{1997C1B5-8AD7-45AC-AF5F-75B819E3B541}" type="pres">
      <dgm:prSet presAssocID="{7E37CC58-DFF8-469F-918A-2A08ECB36E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75953B3-A059-46FA-8894-7E9607C9FD16}" type="pres">
      <dgm:prSet presAssocID="{C9F06B20-7C53-4BF4-AB73-92D2E2267D3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EB5678-8027-4042-ACEF-F7D7C1BD059C}" type="pres">
      <dgm:prSet presAssocID="{C694E23B-F130-47A5-A294-5FF2065EE9D8}" presName="spacer" presStyleCnt="0"/>
      <dgm:spPr/>
    </dgm:pt>
    <dgm:pt modelId="{4B6AC09A-B72F-4C13-B5ED-9972C70E3624}" type="pres">
      <dgm:prSet presAssocID="{39A1C925-8CB1-4B28-B994-ADFF7C26E89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D60ADA-906E-43CF-83E7-C12D43FB3CF4}" type="pres">
      <dgm:prSet presAssocID="{4B3EC925-F128-48AE-AD39-EA4C40FEDAC1}" presName="spacer" presStyleCnt="0"/>
      <dgm:spPr/>
    </dgm:pt>
    <dgm:pt modelId="{47A3B5B6-C697-4CC2-9045-01F5F73E2AB9}" type="pres">
      <dgm:prSet presAssocID="{0F69399D-3DDC-4BF1-8748-C64629D9275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26080B-A8D7-4D07-AB20-D0454B0AF8FE}" type="pres">
      <dgm:prSet presAssocID="{9148FABE-A104-4489-A9D3-AA6357A877EF}" presName="spacer" presStyleCnt="0"/>
      <dgm:spPr/>
    </dgm:pt>
    <dgm:pt modelId="{23C02BF0-C720-4B49-AB08-5F84F6864254}" type="pres">
      <dgm:prSet presAssocID="{F838ED20-4910-46DE-B0A3-4B8F0869A08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0B0DDA-D957-4CC7-964B-8F0136435A8E}" type="pres">
      <dgm:prSet presAssocID="{1D029943-853A-4A4D-97A4-BF3FEA795671}" presName="spacer" presStyleCnt="0"/>
      <dgm:spPr/>
    </dgm:pt>
    <dgm:pt modelId="{3DBA003B-4061-409E-A27C-6964D28588BE}" type="pres">
      <dgm:prSet presAssocID="{D1D65DAB-8341-4D3C-A7BE-0793FB71FAB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C0EFDD-65E3-4878-85B2-1A4E4B627F29}" type="presOf" srcId="{D1D65DAB-8341-4D3C-A7BE-0793FB71FAB4}" destId="{3DBA003B-4061-409E-A27C-6964D28588BE}" srcOrd="0" destOrd="0" presId="urn:microsoft.com/office/officeart/2005/8/layout/vList2"/>
    <dgm:cxn modelId="{96EF6D00-5EE1-4444-A601-9D60483B6005}" srcId="{7E37CC58-DFF8-469F-918A-2A08ECB36E5D}" destId="{0F69399D-3DDC-4BF1-8748-C64629D9275F}" srcOrd="2" destOrd="0" parTransId="{EC0B5A57-5990-4D5F-AACE-DD74FD3A11F5}" sibTransId="{9148FABE-A104-4489-A9D3-AA6357A877EF}"/>
    <dgm:cxn modelId="{BF3F4FF7-ADBF-4DC4-8EAA-5402847FC9C7}" srcId="{7E37CC58-DFF8-469F-918A-2A08ECB36E5D}" destId="{39A1C925-8CB1-4B28-B994-ADFF7C26E890}" srcOrd="1" destOrd="0" parTransId="{63C9C4F0-165B-430E-A5F8-56532A83B2C3}" sibTransId="{4B3EC925-F128-48AE-AD39-EA4C40FEDAC1}"/>
    <dgm:cxn modelId="{3CC5AA88-0E86-4424-9B78-D6ED44B59517}" type="presOf" srcId="{C9F06B20-7C53-4BF4-AB73-92D2E2267D32}" destId="{E75953B3-A059-46FA-8894-7E9607C9FD16}" srcOrd="0" destOrd="0" presId="urn:microsoft.com/office/officeart/2005/8/layout/vList2"/>
    <dgm:cxn modelId="{51A5ACDD-D9DF-4D08-87CF-DB6B034BEBB9}" type="presOf" srcId="{0F69399D-3DDC-4BF1-8748-C64629D9275F}" destId="{47A3B5B6-C697-4CC2-9045-01F5F73E2AB9}" srcOrd="0" destOrd="0" presId="urn:microsoft.com/office/officeart/2005/8/layout/vList2"/>
    <dgm:cxn modelId="{F9AC98A6-C20E-4F1B-9594-DBD4572E35DD}" type="presOf" srcId="{7E37CC58-DFF8-469F-918A-2A08ECB36E5D}" destId="{1997C1B5-8AD7-45AC-AF5F-75B819E3B541}" srcOrd="0" destOrd="0" presId="urn:microsoft.com/office/officeart/2005/8/layout/vList2"/>
    <dgm:cxn modelId="{9C764179-B381-42AC-84B1-619D6243648B}" type="presOf" srcId="{F838ED20-4910-46DE-B0A3-4B8F0869A085}" destId="{23C02BF0-C720-4B49-AB08-5F84F6864254}" srcOrd="0" destOrd="0" presId="urn:microsoft.com/office/officeart/2005/8/layout/vList2"/>
    <dgm:cxn modelId="{F80E67EB-8387-4A41-B612-E16044804168}" srcId="{7E37CC58-DFF8-469F-918A-2A08ECB36E5D}" destId="{F838ED20-4910-46DE-B0A3-4B8F0869A085}" srcOrd="3" destOrd="0" parTransId="{5C730B39-EEAB-4BB9-B6C3-71B9342650A5}" sibTransId="{1D029943-853A-4A4D-97A4-BF3FEA795671}"/>
    <dgm:cxn modelId="{64C901A6-8A75-441D-BF4C-89418BA8A61F}" srcId="{7E37CC58-DFF8-469F-918A-2A08ECB36E5D}" destId="{C9F06B20-7C53-4BF4-AB73-92D2E2267D32}" srcOrd="0" destOrd="0" parTransId="{B3CBD5AB-A024-492D-8501-76D4544FA284}" sibTransId="{C694E23B-F130-47A5-A294-5FF2065EE9D8}"/>
    <dgm:cxn modelId="{55DA665F-EB2D-4599-8EE7-8763EC829023}" type="presOf" srcId="{39A1C925-8CB1-4B28-B994-ADFF7C26E890}" destId="{4B6AC09A-B72F-4C13-B5ED-9972C70E3624}" srcOrd="0" destOrd="0" presId="urn:microsoft.com/office/officeart/2005/8/layout/vList2"/>
    <dgm:cxn modelId="{3C2DF814-62FE-4C0D-8732-D5C122731681}" srcId="{7E37CC58-DFF8-469F-918A-2A08ECB36E5D}" destId="{D1D65DAB-8341-4D3C-A7BE-0793FB71FAB4}" srcOrd="4" destOrd="0" parTransId="{8707E602-01A1-4CB7-B015-A7C0A172C6F8}" sibTransId="{478B68C8-3C5F-4237-8A37-82047DF03E34}"/>
    <dgm:cxn modelId="{3B21E63E-DB65-4B73-AF47-DED58498069C}" type="presParOf" srcId="{1997C1B5-8AD7-45AC-AF5F-75B819E3B541}" destId="{E75953B3-A059-46FA-8894-7E9607C9FD16}" srcOrd="0" destOrd="0" presId="urn:microsoft.com/office/officeart/2005/8/layout/vList2"/>
    <dgm:cxn modelId="{6E4EE3AA-5607-4166-B594-1DE29D615542}" type="presParOf" srcId="{1997C1B5-8AD7-45AC-AF5F-75B819E3B541}" destId="{E0EB5678-8027-4042-ACEF-F7D7C1BD059C}" srcOrd="1" destOrd="0" presId="urn:microsoft.com/office/officeart/2005/8/layout/vList2"/>
    <dgm:cxn modelId="{A2CF5A3B-1117-43E4-896F-82B0CF45FF0E}" type="presParOf" srcId="{1997C1B5-8AD7-45AC-AF5F-75B819E3B541}" destId="{4B6AC09A-B72F-4C13-B5ED-9972C70E3624}" srcOrd="2" destOrd="0" presId="urn:microsoft.com/office/officeart/2005/8/layout/vList2"/>
    <dgm:cxn modelId="{3BF05D7C-8D5B-46AE-86E8-65C665405765}" type="presParOf" srcId="{1997C1B5-8AD7-45AC-AF5F-75B819E3B541}" destId="{30D60ADA-906E-43CF-83E7-C12D43FB3CF4}" srcOrd="3" destOrd="0" presId="urn:microsoft.com/office/officeart/2005/8/layout/vList2"/>
    <dgm:cxn modelId="{B9711022-4625-4C4B-B03E-BC5194513036}" type="presParOf" srcId="{1997C1B5-8AD7-45AC-AF5F-75B819E3B541}" destId="{47A3B5B6-C697-4CC2-9045-01F5F73E2AB9}" srcOrd="4" destOrd="0" presId="urn:microsoft.com/office/officeart/2005/8/layout/vList2"/>
    <dgm:cxn modelId="{72E535CE-B6B3-4F02-8052-42D3A166C117}" type="presParOf" srcId="{1997C1B5-8AD7-45AC-AF5F-75B819E3B541}" destId="{9626080B-A8D7-4D07-AB20-D0454B0AF8FE}" srcOrd="5" destOrd="0" presId="urn:microsoft.com/office/officeart/2005/8/layout/vList2"/>
    <dgm:cxn modelId="{B1E0327B-06BD-47FD-AB15-12A52D7C22AB}" type="presParOf" srcId="{1997C1B5-8AD7-45AC-AF5F-75B819E3B541}" destId="{23C02BF0-C720-4B49-AB08-5F84F6864254}" srcOrd="6" destOrd="0" presId="urn:microsoft.com/office/officeart/2005/8/layout/vList2"/>
    <dgm:cxn modelId="{A20D370A-477A-48EF-8A5A-61F93BA22E4E}" type="presParOf" srcId="{1997C1B5-8AD7-45AC-AF5F-75B819E3B541}" destId="{690B0DDA-D957-4CC7-964B-8F0136435A8E}" srcOrd="7" destOrd="0" presId="urn:microsoft.com/office/officeart/2005/8/layout/vList2"/>
    <dgm:cxn modelId="{0313B515-7EC9-4629-A029-12F81DD91F10}" type="presParOf" srcId="{1997C1B5-8AD7-45AC-AF5F-75B819E3B541}" destId="{3DBA003B-4061-409E-A27C-6964D28588B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47D761-D156-4F33-9BFB-2EFB1F399E52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E90119B5-30F1-4E22-923E-C1A80DB3BDB0}">
      <dgm:prSet/>
      <dgm:spPr/>
      <dgm:t>
        <a:bodyPr/>
        <a:lstStyle/>
        <a:p>
          <a:pPr rtl="0"/>
          <a:r>
            <a:rPr lang="es-MX" dirty="0" smtClean="0"/>
            <a:t>Actividades propuestas:</a:t>
          </a:r>
          <a:endParaRPr lang="es-MX" dirty="0"/>
        </a:p>
      </dgm:t>
    </dgm:pt>
    <dgm:pt modelId="{0E020356-B12C-4DDD-927E-426B2E410B4F}" type="parTrans" cxnId="{E53C3B0F-1D8C-4E13-AD13-6302FB6AB9EE}">
      <dgm:prSet/>
      <dgm:spPr/>
      <dgm:t>
        <a:bodyPr/>
        <a:lstStyle/>
        <a:p>
          <a:endParaRPr lang="es-MX"/>
        </a:p>
      </dgm:t>
    </dgm:pt>
    <dgm:pt modelId="{2B8E6608-AAC2-47C6-B8C2-D71469ED0FE2}" type="sibTrans" cxnId="{E53C3B0F-1D8C-4E13-AD13-6302FB6AB9EE}">
      <dgm:prSet/>
      <dgm:spPr/>
      <dgm:t>
        <a:bodyPr/>
        <a:lstStyle/>
        <a:p>
          <a:endParaRPr lang="es-MX"/>
        </a:p>
      </dgm:t>
    </dgm:pt>
    <dgm:pt modelId="{4EDC1FD9-BBD0-4539-B82A-6ED83235A24F}" type="pres">
      <dgm:prSet presAssocID="{0347D761-D156-4F33-9BFB-2EFB1F399E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C46513E-8EFA-4F83-96A3-462CEE52F640}" type="pres">
      <dgm:prSet presAssocID="{E90119B5-30F1-4E22-923E-C1A80DB3BDB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CBAF8C-F881-4082-893D-BFEF8D922CFD}" type="presOf" srcId="{0347D761-D156-4F33-9BFB-2EFB1F399E52}" destId="{4EDC1FD9-BBD0-4539-B82A-6ED83235A24F}" srcOrd="0" destOrd="0" presId="urn:microsoft.com/office/officeart/2005/8/layout/vList2"/>
    <dgm:cxn modelId="{BAFED1CA-BABE-4715-B2D8-56A87BA922A4}" type="presOf" srcId="{E90119B5-30F1-4E22-923E-C1A80DB3BDB0}" destId="{BC46513E-8EFA-4F83-96A3-462CEE52F640}" srcOrd="0" destOrd="0" presId="urn:microsoft.com/office/officeart/2005/8/layout/vList2"/>
    <dgm:cxn modelId="{E53C3B0F-1D8C-4E13-AD13-6302FB6AB9EE}" srcId="{0347D761-D156-4F33-9BFB-2EFB1F399E52}" destId="{E90119B5-30F1-4E22-923E-C1A80DB3BDB0}" srcOrd="0" destOrd="0" parTransId="{0E020356-B12C-4DDD-927E-426B2E410B4F}" sibTransId="{2B8E6608-AAC2-47C6-B8C2-D71469ED0FE2}"/>
    <dgm:cxn modelId="{F3C4E9F2-51AA-4B29-892F-70BB8082A6A9}" type="presParOf" srcId="{4EDC1FD9-BBD0-4539-B82A-6ED83235A24F}" destId="{BC46513E-8EFA-4F83-96A3-462CEE52F6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A04D5-D115-4275-871E-804A51A258B6}">
      <dsp:nvSpPr>
        <dsp:cNvPr id="0" name=""/>
        <dsp:cNvSpPr/>
      </dsp:nvSpPr>
      <dsp:spPr>
        <a:xfrm>
          <a:off x="0" y="18972"/>
          <a:ext cx="7772400" cy="1432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600" kern="1200" smtClean="0"/>
            <a:t>Sistema Nacional de Transparencia</a:t>
          </a:r>
          <a:br>
            <a:rPr lang="es-ES_tradnl" sz="3600" kern="1200" smtClean="0"/>
          </a:br>
          <a:r>
            <a:rPr lang="es-ES_tradnl" sz="3600" kern="1200" smtClean="0"/>
            <a:t>Coordinación de la Región Norte </a:t>
          </a:r>
          <a:endParaRPr lang="es-MX" sz="3600" kern="1200"/>
        </a:p>
      </dsp:txBody>
      <dsp:txXfrm>
        <a:off x="69908" y="88880"/>
        <a:ext cx="7632584" cy="12922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8B2EF-A460-471F-BF36-DE1CCFB1C8AF}">
      <dsp:nvSpPr>
        <dsp:cNvPr id="0" name=""/>
        <dsp:cNvSpPr/>
      </dsp:nvSpPr>
      <dsp:spPr>
        <a:xfrm>
          <a:off x="0" y="353580"/>
          <a:ext cx="8229600" cy="123069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smtClean="0"/>
            <a:t>Acciones conjuntas y coordinadas de capacitación, promoción y vinculación, en el ámbito regional.</a:t>
          </a:r>
          <a:endParaRPr lang="es-MX" sz="2200" kern="1200"/>
        </a:p>
      </dsp:txBody>
      <dsp:txXfrm>
        <a:off x="60077" y="413657"/>
        <a:ext cx="8109446" cy="1110539"/>
      </dsp:txXfrm>
    </dsp:sp>
    <dsp:sp modelId="{D68B981A-B70C-4051-BD60-E1EA128DBABB}">
      <dsp:nvSpPr>
        <dsp:cNvPr id="0" name=""/>
        <dsp:cNvSpPr/>
      </dsp:nvSpPr>
      <dsp:spPr>
        <a:xfrm>
          <a:off x="0" y="1647634"/>
          <a:ext cx="8229600" cy="1230693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Jornadas o eventos regionales mensuales en </a:t>
          </a:r>
          <a:r>
            <a:rPr lang="es-ES_tradnl" sz="2200" kern="1200" dirty="0" smtClean="0"/>
            <a:t>sedes </a:t>
          </a:r>
          <a:r>
            <a:rPr lang="es-ES_tradnl" sz="2200" kern="1200" dirty="0" smtClean="0"/>
            <a:t>alternadas, junto con cursos regionales de capacitación para personal de organismos garantes y sujetos obligados de la región, y/o eventos de promoción.</a:t>
          </a:r>
          <a:endParaRPr lang="es-MX" sz="2200" kern="1200" dirty="0"/>
        </a:p>
      </dsp:txBody>
      <dsp:txXfrm>
        <a:off x="60077" y="1707711"/>
        <a:ext cx="8109446" cy="1110539"/>
      </dsp:txXfrm>
    </dsp:sp>
    <dsp:sp modelId="{FC93D383-9980-4FAF-82CD-704753D0E76A}">
      <dsp:nvSpPr>
        <dsp:cNvPr id="0" name=""/>
        <dsp:cNvSpPr/>
      </dsp:nvSpPr>
      <dsp:spPr>
        <a:xfrm>
          <a:off x="0" y="2941688"/>
          <a:ext cx="8229600" cy="1230693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Sesiones mensuales para </a:t>
          </a:r>
          <a:r>
            <a:rPr lang="es-ES_tradnl" sz="2200" kern="1200" dirty="0" smtClean="0"/>
            <a:t>la atención y seguimiento de las problemáticas, propuestas y demandas de apoyo de los organismos garantes de la región.</a:t>
          </a:r>
          <a:endParaRPr lang="es-MX" sz="2200" kern="1200" dirty="0"/>
        </a:p>
      </dsp:txBody>
      <dsp:txXfrm>
        <a:off x="60077" y="3001765"/>
        <a:ext cx="8109446" cy="11105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25D50-5CE8-49BD-90E6-68D8761A2A59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smtClean="0"/>
            <a:t>Calendarización y sedes tentativas para las jornadas o eventos regionales 2016</a:t>
          </a:r>
          <a:endParaRPr lang="es-MX" sz="2800" kern="1200"/>
        </a:p>
      </dsp:txBody>
      <dsp:txXfrm>
        <a:off x="54373" y="68953"/>
        <a:ext cx="8120854" cy="100509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86E68-18FF-439A-BD65-36BE2CF3F507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Propuesta de formato básico de las jornadas o eventos regionales</a:t>
          </a:r>
          <a:endParaRPr lang="es-MX" sz="2800" kern="1200" dirty="0"/>
        </a:p>
      </dsp:txBody>
      <dsp:txXfrm>
        <a:off x="54373" y="68953"/>
        <a:ext cx="8120854" cy="100509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E3215-8C0A-433F-9ECA-8E967DBDFF8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68BFE8-CB7E-4382-8702-77B86F9C1504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Ceremonia inaugural con la participación de autoridades e invitados especiales (Duración máxima una hora).</a:t>
          </a:r>
          <a:endParaRPr lang="es-MX" sz="1500" kern="1200" dirty="0"/>
        </a:p>
      </dsp:txBody>
      <dsp:txXfrm>
        <a:off x="92494" y="1446164"/>
        <a:ext cx="1804299" cy="1633633"/>
      </dsp:txXfrm>
    </dsp:sp>
    <dsp:sp modelId="{89FFBEC4-0045-4BAA-8582-3260249D1E34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Sesión regional (Duración máxima dos horas).</a:t>
          </a:r>
          <a:endParaRPr lang="es-MX" sz="1500" kern="1200" dirty="0"/>
        </a:p>
      </dsp:txBody>
      <dsp:txXfrm>
        <a:off x="2172598" y="1446164"/>
        <a:ext cx="1804299" cy="1633633"/>
      </dsp:txXfrm>
    </dsp:sp>
    <dsp:sp modelId="{F21BE286-B179-4759-97BD-504A0B2BCFB5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Evento de capacitación y/o promoción (Duración cuatro horas).</a:t>
          </a:r>
          <a:endParaRPr lang="es-MX" sz="1500" kern="1200" dirty="0"/>
        </a:p>
      </dsp:txBody>
      <dsp:txXfrm>
        <a:off x="4252702" y="1446164"/>
        <a:ext cx="1804299" cy="1633633"/>
      </dsp:txXfrm>
    </dsp:sp>
    <dsp:sp modelId="{86539E5E-53A7-456E-9F32-E8DB14374ED0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smtClean="0"/>
            <a:t>Comida.  </a:t>
          </a:r>
          <a:endParaRPr lang="es-MX" sz="1500" kern="1200"/>
        </a:p>
      </dsp:txBody>
      <dsp:txXfrm>
        <a:off x="6332806" y="1446164"/>
        <a:ext cx="1804299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42872-80C0-492C-9A69-BEE4146A0267}">
      <dsp:nvSpPr>
        <dsp:cNvPr id="0" name=""/>
        <dsp:cNvSpPr/>
      </dsp:nvSpPr>
      <dsp:spPr>
        <a:xfrm>
          <a:off x="0" y="1139"/>
          <a:ext cx="6400800" cy="1750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400" kern="1200" smtClean="0"/>
            <a:t>Propuesta de Plan de Trabajo 2015-2016</a:t>
          </a:r>
          <a:endParaRPr lang="es-MX" sz="4400" kern="1200"/>
        </a:p>
      </dsp:txBody>
      <dsp:txXfrm>
        <a:off x="85444" y="86583"/>
        <a:ext cx="6229912" cy="1579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6B0C4-215E-4B5E-9967-A133E57EE63E}">
      <dsp:nvSpPr>
        <dsp:cNvPr id="0" name=""/>
        <dsp:cNvSpPr/>
      </dsp:nvSpPr>
      <dsp:spPr>
        <a:xfrm>
          <a:off x="0" y="210"/>
          <a:ext cx="8229600" cy="114257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Objetivo general: </a:t>
          </a:r>
          <a:endParaRPr lang="es-MX" sz="4800" kern="1200" dirty="0"/>
        </a:p>
      </dsp:txBody>
      <dsp:txXfrm>
        <a:off x="55776" y="55986"/>
        <a:ext cx="8118048" cy="10310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3137D-35EE-40A4-BE73-4B6E47BF59BE}">
      <dsp:nvSpPr>
        <dsp:cNvPr id="0" name=""/>
        <dsp:cNvSpPr/>
      </dsp:nvSpPr>
      <dsp:spPr>
        <a:xfrm>
          <a:off x="0" y="195591"/>
          <a:ext cx="8229600" cy="41347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100" kern="1200" smtClean="0"/>
            <a:t>Contribuir al fortalecimiento de la autonomía constitucional y las capacidades institucionales de los organismos garantes de la región norte, mediante la sinergia interinstitucional que propicie la mejora continua de sus funciones sustantivas, así como la promoción, difusión, capacitación y vinculación, en el marco del Sistema Nacional de Transparencia.</a:t>
          </a:r>
          <a:endParaRPr lang="es-MX" sz="3100" kern="1200"/>
        </a:p>
      </dsp:txBody>
      <dsp:txXfrm>
        <a:off x="201843" y="397434"/>
        <a:ext cx="7825914" cy="37310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F1579-15F3-4355-96DA-1B50A5534F58}">
      <dsp:nvSpPr>
        <dsp:cNvPr id="0" name=""/>
        <dsp:cNvSpPr/>
      </dsp:nvSpPr>
      <dsp:spPr>
        <a:xfrm>
          <a:off x="0" y="539"/>
          <a:ext cx="8229600" cy="11419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u="none" kern="1200" dirty="0" smtClean="0"/>
            <a:t>Imagen objetivo:</a:t>
          </a:r>
          <a:endParaRPr lang="es-MX" sz="4400" u="none" kern="1200" dirty="0"/>
        </a:p>
      </dsp:txBody>
      <dsp:txXfrm>
        <a:off x="55744" y="56283"/>
        <a:ext cx="8118112" cy="10304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8E925-841D-441B-A124-59A515DBD0FA}">
      <dsp:nvSpPr>
        <dsp:cNvPr id="0" name=""/>
        <dsp:cNvSpPr/>
      </dsp:nvSpPr>
      <dsp:spPr>
        <a:xfrm>
          <a:off x="0" y="51681"/>
          <a:ext cx="8229600" cy="4422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700" kern="1200" dirty="0" smtClean="0"/>
            <a:t>Organismos garantes de la región norte robustecidos; </a:t>
          </a:r>
          <a:r>
            <a:rPr lang="es-ES_tradnl" sz="2700" kern="1200" smtClean="0"/>
            <a:t>interactuando </a:t>
          </a:r>
          <a:r>
            <a:rPr lang="es-ES_tradnl" sz="2700" kern="1200" smtClean="0"/>
            <a:t> y colaborando </a:t>
          </a:r>
          <a:r>
            <a:rPr lang="es-ES_tradnl" sz="2700" kern="1200" dirty="0" smtClean="0"/>
            <a:t>entre sí para fortalecer su autonomía y sus capacidades institucionales; compartiendo y replicando mejores prácticas, criterios, metodologías y herramientas, a fin de mejorar continuamente su función garante y promotora de la transparencia, el acceso a la información, la protección de datos personales, la gestión documental y los archivos, para bien de </a:t>
          </a:r>
          <a:r>
            <a:rPr lang="es-ES_tradnl" sz="2700" kern="1200" smtClean="0"/>
            <a:t>la </a:t>
          </a:r>
          <a:r>
            <a:rPr lang="es-ES_tradnl" sz="2700" kern="1200" smtClean="0"/>
            <a:t>sociedad.</a:t>
          </a:r>
          <a:endParaRPr lang="es-MX" sz="2700" kern="1200" dirty="0"/>
        </a:p>
      </dsp:txBody>
      <dsp:txXfrm>
        <a:off x="215894" y="267575"/>
        <a:ext cx="7797812" cy="39908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00389-3DF5-4DB2-902E-BF43264127A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Líneas prioritarias de acción:</a:t>
          </a:r>
          <a:endParaRPr lang="es-MX" sz="4700" kern="1200" dirty="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953B3-A059-46FA-8894-7E9607C9FD16}">
      <dsp:nvSpPr>
        <dsp:cNvPr id="0" name=""/>
        <dsp:cNvSpPr/>
      </dsp:nvSpPr>
      <dsp:spPr>
        <a:xfrm>
          <a:off x="0" y="81700"/>
          <a:ext cx="8229600" cy="83795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smtClean="0"/>
            <a:t>Impulso a la armonización del marco constitucional y legal de las entidades federativas con la LGT.</a:t>
          </a:r>
          <a:endParaRPr lang="es-MX" sz="1500" kern="1200"/>
        </a:p>
      </dsp:txBody>
      <dsp:txXfrm>
        <a:off x="40905" y="122605"/>
        <a:ext cx="8147790" cy="756142"/>
      </dsp:txXfrm>
    </dsp:sp>
    <dsp:sp modelId="{4B6AC09A-B72F-4C13-B5ED-9972C70E3624}">
      <dsp:nvSpPr>
        <dsp:cNvPr id="0" name=""/>
        <dsp:cNvSpPr/>
      </dsp:nvSpPr>
      <dsp:spPr>
        <a:xfrm>
          <a:off x="0" y="962852"/>
          <a:ext cx="8229600" cy="837952"/>
        </a:xfrm>
        <a:prstGeom prst="round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tint val="50000"/>
                <a:satMod val="300000"/>
              </a:schemeClr>
            </a:gs>
            <a:gs pos="35000">
              <a:schemeClr val="accent4">
                <a:hueOff val="-1116192"/>
                <a:satOff val="6725"/>
                <a:lumOff val="539"/>
                <a:alphaOff val="0"/>
                <a:tint val="37000"/>
                <a:satMod val="30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smtClean="0"/>
            <a:t>Desarrollo y mejora continua las capacidades institucionales de los organismos garantes para cumplir la LGT.</a:t>
          </a:r>
          <a:endParaRPr lang="es-MX" sz="1500" kern="1200"/>
        </a:p>
      </dsp:txBody>
      <dsp:txXfrm>
        <a:off x="40905" y="1003757"/>
        <a:ext cx="8147790" cy="756142"/>
      </dsp:txXfrm>
    </dsp:sp>
    <dsp:sp modelId="{47A3B5B6-C697-4CC2-9045-01F5F73E2AB9}">
      <dsp:nvSpPr>
        <dsp:cNvPr id="0" name=""/>
        <dsp:cNvSpPr/>
      </dsp:nvSpPr>
      <dsp:spPr>
        <a:xfrm>
          <a:off x="0" y="1844005"/>
          <a:ext cx="8229600" cy="837952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smtClean="0"/>
            <a:t>Apoyo y colaboración interinstitucional para la migración e inserción del actual sistema Infomex a la Plataforma Nacional.</a:t>
          </a:r>
          <a:endParaRPr lang="es-MX" sz="1500" kern="1200"/>
        </a:p>
      </dsp:txBody>
      <dsp:txXfrm>
        <a:off x="40905" y="1884910"/>
        <a:ext cx="8147790" cy="756142"/>
      </dsp:txXfrm>
    </dsp:sp>
    <dsp:sp modelId="{23C02BF0-C720-4B49-AB08-5F84F6864254}">
      <dsp:nvSpPr>
        <dsp:cNvPr id="0" name=""/>
        <dsp:cNvSpPr/>
      </dsp:nvSpPr>
      <dsp:spPr>
        <a:xfrm>
          <a:off x="0" y="2725157"/>
          <a:ext cx="8229600" cy="837952"/>
        </a:xfrm>
        <a:prstGeom prst="round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tint val="50000"/>
                <a:satMod val="300000"/>
              </a:schemeClr>
            </a:gs>
            <a:gs pos="35000">
              <a:schemeClr val="accent4">
                <a:hueOff val="-3348577"/>
                <a:satOff val="20174"/>
                <a:lumOff val="1617"/>
                <a:alphaOff val="0"/>
                <a:tint val="37000"/>
                <a:satMod val="30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smtClean="0"/>
            <a:t>Participación activa y permanente de los organismos garantes en el diseño, revisión, ejecución y evaluación tanto de los lineamientos del SNT, como del Programa Nacional de Transparencia.</a:t>
          </a:r>
          <a:endParaRPr lang="es-MX" sz="1500" kern="1200"/>
        </a:p>
      </dsp:txBody>
      <dsp:txXfrm>
        <a:off x="40905" y="2766062"/>
        <a:ext cx="8147790" cy="756142"/>
      </dsp:txXfrm>
    </dsp:sp>
    <dsp:sp modelId="{3DBA003B-4061-409E-A27C-6964D28588BE}">
      <dsp:nvSpPr>
        <dsp:cNvPr id="0" name=""/>
        <dsp:cNvSpPr/>
      </dsp:nvSpPr>
      <dsp:spPr>
        <a:xfrm>
          <a:off x="0" y="3606310"/>
          <a:ext cx="8229600" cy="837952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smtClean="0"/>
            <a:t>Realización, en forma conjunta con el INAI y los organismos garantes, de diversas actividades encaminadas a la promoción, difusión, consulta y capacitación sobre la LGT, la Plataforma Nacional y el Programa Nacional de Transparencia.</a:t>
          </a:r>
          <a:endParaRPr lang="es-MX" sz="1500" kern="1200"/>
        </a:p>
      </dsp:txBody>
      <dsp:txXfrm>
        <a:off x="40905" y="3647215"/>
        <a:ext cx="8147790" cy="7561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6513E-8EFA-4F83-96A3-462CEE52F64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Actividades propuestas:</a:t>
          </a:r>
          <a:endParaRPr lang="es-MX" sz="4700" kern="1200" dirty="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982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123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85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65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97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48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56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73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4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1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68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4204-9C5A-450C-BB8F-FB1ABE6A7E83}" type="datetimeFigureOut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4B05-B958-4F19-A065-99D31F390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36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900132697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64658302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2FDC-B6C7-42E1-BC15-7A561D936142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49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9249521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1255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7DCD-1194-4F97-A118-7A75BBAB381F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603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52106890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239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7DCD-1194-4F97-A118-7A75BBAB381F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8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11158334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8079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7DCD-1194-4F97-A118-7A75BBAB381F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5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02948211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7489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7DCD-1194-4F97-A118-7A75BBAB381F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19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6526615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3030"/>
              </p:ext>
            </p:extLst>
          </p:nvPr>
        </p:nvGraphicFramePr>
        <p:xfrm>
          <a:off x="107505" y="1916832"/>
          <a:ext cx="8928988" cy="3312368"/>
        </p:xfrm>
        <a:graphic>
          <a:graphicData uri="http://schemas.openxmlformats.org/drawingml/2006/table">
            <a:tbl>
              <a:tblPr firstRow="1" firstCol="1" bandRow="1" bandCol="1">
                <a:tableStyleId>{00A15C55-8517-42AA-B614-E9B94910E393}</a:tableStyleId>
              </a:tblPr>
              <a:tblGrid>
                <a:gridCol w="2678112"/>
                <a:gridCol w="654161"/>
                <a:gridCol w="508792"/>
                <a:gridCol w="581477"/>
                <a:gridCol w="546009"/>
                <a:gridCol w="648072"/>
                <a:gridCol w="550349"/>
                <a:gridCol w="745795"/>
                <a:gridCol w="576064"/>
                <a:gridCol w="864096"/>
                <a:gridCol w="576061"/>
              </a:tblGrid>
              <a:tr h="8055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Actividades/mes</a:t>
                      </a:r>
                      <a:endParaRPr lang="es-MX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E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F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M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A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M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J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J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A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S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O</a:t>
                      </a:r>
                      <a:endParaRPr lang="es-MX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06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Sesiones regionales ordinarias; capacitación regional y/o evento de promoción (diálogo, seminario, experiencias exitosas, congreso, </a:t>
                      </a:r>
                      <a:r>
                        <a:rPr lang="es-ES_tradnl" sz="2000" dirty="0" smtClean="0">
                          <a:effectLst/>
                        </a:rPr>
                        <a:t>simposio, otro).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</a:rPr>
                        <a:t>NL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</a:rPr>
                        <a:t>Sin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</a:rPr>
                        <a:t>BC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</a:rPr>
                        <a:t>Son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err="1" smtClean="0">
                          <a:effectLst/>
                        </a:rPr>
                        <a:t>Chih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</a:rPr>
                        <a:t>BCS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err="1" smtClean="0">
                          <a:effectLst/>
                        </a:rPr>
                        <a:t>Coah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err="1" smtClean="0">
                          <a:effectLst/>
                        </a:rPr>
                        <a:t>Dgo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err="1" smtClean="0">
                          <a:effectLst/>
                        </a:rPr>
                        <a:t>Tamps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</a:rPr>
                        <a:t>NL</a:t>
                      </a:r>
                      <a:endParaRPr lang="es-MX" sz="2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7DCD-1194-4F97-A118-7A75BBAB381F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3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697834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444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7DCD-1194-4F97-A118-7A75BBAB381F}" type="datetime1">
              <a:rPr lang="es-MX" smtClean="0"/>
              <a:t>18/11/2015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Héctor O. Carriedo Sáenz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561C-03A0-45AB-B142-1DE62D7C9A84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1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496</Words>
  <Application>Microsoft Office PowerPoint</Application>
  <PresentationFormat>Presentación en pantalla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CARREIDO</dc:creator>
  <cp:lastModifiedBy>CARREIDO</cp:lastModifiedBy>
  <cp:revision>2</cp:revision>
  <dcterms:created xsi:type="dcterms:W3CDTF">2015-11-18T19:01:37Z</dcterms:created>
  <dcterms:modified xsi:type="dcterms:W3CDTF">2015-11-18T19:08:07Z</dcterms:modified>
</cp:coreProperties>
</file>